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slides/slide4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0" r:id="rId7"/>
    <p:sldId id="261" r:id="rId8"/>
    <p:sldId id="262" r:id="rId9"/>
    <p:sldId id="263" r:id="rId10"/>
    <p:sldId id="265" r:id="rId11"/>
    <p:sldId id="266" r:id="rId12"/>
    <p:sldId id="271" r:id="rId13"/>
    <p:sldId id="267" r:id="rId14"/>
    <p:sldId id="268" r:id="rId15"/>
    <p:sldId id="294" r:id="rId16"/>
    <p:sldId id="295" r:id="rId17"/>
    <p:sldId id="296" r:id="rId18"/>
    <p:sldId id="270" r:id="rId19"/>
    <p:sldId id="282" r:id="rId20"/>
    <p:sldId id="283" r:id="rId21"/>
    <p:sldId id="272" r:id="rId22"/>
    <p:sldId id="284" r:id="rId23"/>
    <p:sldId id="285" r:id="rId24"/>
    <p:sldId id="286" r:id="rId25"/>
    <p:sldId id="287" r:id="rId26"/>
    <p:sldId id="273" r:id="rId27"/>
    <p:sldId id="274" r:id="rId28"/>
    <p:sldId id="293" r:id="rId29"/>
    <p:sldId id="288" r:id="rId30"/>
    <p:sldId id="289" r:id="rId31"/>
    <p:sldId id="275" r:id="rId32"/>
    <p:sldId id="276" r:id="rId33"/>
    <p:sldId id="279" r:id="rId34"/>
    <p:sldId id="290" r:id="rId35"/>
    <p:sldId id="291" r:id="rId36"/>
    <p:sldId id="292" r:id="rId37"/>
    <p:sldId id="280" r:id="rId38"/>
    <p:sldId id="297" r:id="rId39"/>
    <p:sldId id="298" r:id="rId40"/>
    <p:sldId id="299" r:id="rId41"/>
    <p:sldId id="300" r:id="rId42"/>
    <p:sldId id="301" r:id="rId43"/>
    <p:sldId id="281" r:id="rId44"/>
  </p:sldIdLst>
  <p:sldSz cx="9144000" cy="792162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72833802-FEF1-4C79-8D5D-14CF1EAF98D9}" styleName="Light Style 2 - Accent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8" d="100"/>
          <a:sy n="58" d="100"/>
        </p:scale>
        <p:origin x="-1716" y="-84"/>
      </p:cViewPr>
      <p:guideLst>
        <p:guide orient="horz" pos="2495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3299" y="1800572"/>
            <a:ext cx="8229600" cy="522790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8" name="TextBox 7"/>
          <p:cNvSpPr txBox="1"/>
          <p:nvPr userDrawn="1"/>
        </p:nvSpPr>
        <p:spPr>
          <a:xfrm rot="19249706">
            <a:off x="-273945" y="3033380"/>
            <a:ext cx="1027972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800" dirty="0" smtClean="0">
                <a:solidFill>
                  <a:schemeClr val="bg2"/>
                </a:solidFill>
              </a:rPr>
              <a:t>Dept</a:t>
            </a:r>
            <a:r>
              <a:rPr lang="en-US" sz="4800" baseline="0" dirty="0" smtClean="0">
                <a:solidFill>
                  <a:schemeClr val="bg2"/>
                </a:solidFill>
              </a:rPr>
              <a:t> </a:t>
            </a:r>
            <a:r>
              <a:rPr lang="en-US" sz="4800" dirty="0" smtClean="0">
                <a:solidFill>
                  <a:schemeClr val="bg2"/>
                </a:solidFill>
              </a:rPr>
              <a:t>of Mathematics (UG&amp;PG) MGM</a:t>
            </a:r>
            <a:endParaRPr lang="en-IN" sz="4800" dirty="0" smtClean="0">
              <a:solidFill>
                <a:schemeClr val="bg2"/>
              </a:solidFill>
            </a:endParaRPr>
          </a:p>
          <a:p>
            <a:endParaRPr lang="en-IN" sz="1600" dirty="0"/>
          </a:p>
        </p:txBody>
      </p:sp>
    </p:spTree>
    <p:extLst>
      <p:ext uri="{BB962C8B-B14F-4D97-AF65-F5344CB8AC3E}">
        <p14:creationId xmlns:p14="http://schemas.microsoft.com/office/powerpoint/2010/main" xmlns="" val="1236055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7235"/>
            <a:ext cx="2057400" cy="675905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7235"/>
            <a:ext cx="6019800" cy="675905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437904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090379"/>
            <a:ext cx="7772400" cy="157332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57524"/>
            <a:ext cx="7772400" cy="1732855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45218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848381"/>
            <a:ext cx="4038600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848381"/>
            <a:ext cx="4038600" cy="522790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77039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3198"/>
            <a:ext cx="4040188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512183"/>
            <a:ext cx="4040188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773198"/>
            <a:ext cx="4041775" cy="738984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2512183"/>
            <a:ext cx="4041775" cy="45641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8475250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5283323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144017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315401"/>
            <a:ext cx="3008313" cy="13422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315401"/>
            <a:ext cx="5111750" cy="67608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657674"/>
            <a:ext cx="3008313" cy="54186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455362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5545138"/>
            <a:ext cx="5486400" cy="65463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707815"/>
            <a:ext cx="5486400" cy="47529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6199773"/>
            <a:ext cx="5486400" cy="92969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975574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829701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17233"/>
            <a:ext cx="8229600" cy="13202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48381"/>
            <a:ext cx="8229600" cy="52279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I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7342173"/>
            <a:ext cx="2133600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3FACB-980A-45DB-9BF1-B3114EDE58EE}" type="datetimeFigureOut">
              <a:rPr lang="en-IN" smtClean="0"/>
              <a:pPr/>
              <a:t>11-04-2023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7342173"/>
            <a:ext cx="2895600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7342173"/>
            <a:ext cx="2133600" cy="421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8AB203-EA25-4046-A010-D31D269CE23A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764773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ssc.nic.in/Portal/apply" TargetMode="Externa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byjus.com/ssc-exams/ssc-chsl-eligibility/" TargetMode="External"/><Relationship Id="rId2" Type="http://schemas.openxmlformats.org/officeDocument/2006/relationships/hyperlink" Target="https://ssc.nic.in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testbook.com/rrb-je/exam-pattern" TargetMode="External"/><Relationship Id="rId13" Type="http://schemas.openxmlformats.org/officeDocument/2006/relationships/hyperlink" Target="https://prepp.in/rrb-ntpc-exam/eligibility" TargetMode="External"/><Relationship Id="rId3" Type="http://schemas.openxmlformats.org/officeDocument/2006/relationships/hyperlink" Target="https://www.embibe.com/exams/rrb-group-d-eligibility/" TargetMode="External"/><Relationship Id="rId7" Type="http://schemas.openxmlformats.org/officeDocument/2006/relationships/hyperlink" Target="https://testbook.com/dmrc-cra/eligibility-criteria" TargetMode="External"/><Relationship Id="rId12" Type="http://schemas.openxmlformats.org/officeDocument/2006/relationships/hyperlink" Target="https://prepp.in/rpsf-recruitment-exam" TargetMode="External"/><Relationship Id="rId2" Type="http://schemas.openxmlformats.org/officeDocument/2006/relationships/hyperlink" Target="https://www.rrbcdg.gov.in/" TargetMode="External"/><Relationship Id="rId16" Type="http://schemas.openxmlformats.org/officeDocument/2006/relationships/hyperlink" Target="https://prepp.in/rpf-constable-exa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stbook.com/rrb-asm/eligibility-criteria" TargetMode="External"/><Relationship Id="rId11" Type="http://schemas.openxmlformats.org/officeDocument/2006/relationships/hyperlink" Target="https://prepp.in/rpf-si-exam" TargetMode="External"/><Relationship Id="rId5" Type="http://schemas.openxmlformats.org/officeDocument/2006/relationships/hyperlink" Target="https://prepp.in/dfccil-executive-exam" TargetMode="External"/><Relationship Id="rId15" Type="http://schemas.openxmlformats.org/officeDocument/2006/relationships/hyperlink" Target="https://prepp.in/rrb-junior-translator-exam" TargetMode="External"/><Relationship Id="rId10" Type="http://schemas.openxmlformats.org/officeDocument/2006/relationships/hyperlink" Target="https://prepp.in/icar-iari-exam" TargetMode="External"/><Relationship Id="rId4" Type="http://schemas.openxmlformats.org/officeDocument/2006/relationships/hyperlink" Target="https://prepp.in/rrb-alp-exam/exam-pattern" TargetMode="External"/><Relationship Id="rId9" Type="http://schemas.openxmlformats.org/officeDocument/2006/relationships/hyperlink" Target="https://prepp.in/bis-recruitment-exam" TargetMode="External"/><Relationship Id="rId14" Type="http://schemas.openxmlformats.org/officeDocument/2006/relationships/hyperlink" Target="https://prepp.in/rrb-junior-stenographer-exam" TargetMode="Externa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upsc.gov.in/" TargetMode="Externa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nujjindal.in/nabard-grade-a-complete-info/" TargetMode="External"/><Relationship Id="rId13" Type="http://schemas.openxmlformats.org/officeDocument/2006/relationships/hyperlink" Target="https://prepp.in/niacl-ao-exam" TargetMode="External"/><Relationship Id="rId18" Type="http://schemas.openxmlformats.org/officeDocument/2006/relationships/hyperlink" Target="https://www.adda247.com/jobs/sidbi-grade-a-recruitment/" TargetMode="External"/><Relationship Id="rId3" Type="http://schemas.openxmlformats.org/officeDocument/2006/relationships/hyperlink" Target="https://prepp.in/ibps-clerk-exam/eligibility" TargetMode="External"/><Relationship Id="rId7" Type="http://schemas.openxmlformats.org/officeDocument/2006/relationships/hyperlink" Target="https://prepp.in/ibps-so-exam/eligibility" TargetMode="External"/><Relationship Id="rId12" Type="http://schemas.openxmlformats.org/officeDocument/2006/relationships/hyperlink" Target="https://prepp.in/rbi-assistant-recruitment-exam/eligibility" TargetMode="External"/><Relationship Id="rId17" Type="http://schemas.openxmlformats.org/officeDocument/2006/relationships/hyperlink" Target="https://prepp.in/esic-stenographer-exam" TargetMode="External"/><Relationship Id="rId2" Type="http://schemas.openxmlformats.org/officeDocument/2006/relationships/hyperlink" Target="https://prepp.in/ibps-po-exam/eligibility" TargetMode="External"/><Relationship Id="rId16" Type="http://schemas.openxmlformats.org/officeDocument/2006/relationships/hyperlink" Target="https://prepp.in/esic-mts-exa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epp.in/sbi-clerk-exam/eligibility" TargetMode="External"/><Relationship Id="rId11" Type="http://schemas.openxmlformats.org/officeDocument/2006/relationships/hyperlink" Target="https://prepp.in/upsc-epfo-exam/eligibility" TargetMode="External"/><Relationship Id="rId5" Type="http://schemas.openxmlformats.org/officeDocument/2006/relationships/hyperlink" Target="https://prepp.in/sbi-po-exam/eligibility" TargetMode="External"/><Relationship Id="rId15" Type="http://schemas.openxmlformats.org/officeDocument/2006/relationships/hyperlink" Target="https://prepp.in/idbi-assistant-manager-exam" TargetMode="External"/><Relationship Id="rId10" Type="http://schemas.openxmlformats.org/officeDocument/2006/relationships/hyperlink" Target="https://www.sebi.gov.in/" TargetMode="External"/><Relationship Id="rId19" Type="http://schemas.openxmlformats.org/officeDocument/2006/relationships/hyperlink" Target="https://prepp.in/bank-of-baroda-po-exam" TargetMode="External"/><Relationship Id="rId4" Type="http://schemas.openxmlformats.org/officeDocument/2006/relationships/hyperlink" Target="https://prepp.in/ibps-rrb-exam/eligibility" TargetMode="External"/><Relationship Id="rId9" Type="http://schemas.openxmlformats.org/officeDocument/2006/relationships/hyperlink" Target="https://www.rbi.org.in/" TargetMode="External"/><Relationship Id="rId14" Type="http://schemas.openxmlformats.org/officeDocument/2006/relationships/hyperlink" Target="https://www.newindia.co.in/portal/" TargetMode="Externa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hyperlink" Target="https://prepp.in/syndicate-bank-po-exam" TargetMode="External"/><Relationship Id="rId13" Type="http://schemas.openxmlformats.org/officeDocument/2006/relationships/hyperlink" Target="https://www.adda247.com/jobs/esic-sso-recruitmen" TargetMode="External"/><Relationship Id="rId18" Type="http://schemas.openxmlformats.org/officeDocument/2006/relationships/hyperlink" Target="https://prepp.in/rbi-security-guard-exam" TargetMode="External"/><Relationship Id="rId3" Type="http://schemas.openxmlformats.org/officeDocument/2006/relationships/hyperlink" Target="https://prepp.in/epfo-assistant-exam" TargetMode="External"/><Relationship Id="rId7" Type="http://schemas.openxmlformats.org/officeDocument/2006/relationships/hyperlink" Target="https://prepp.in/jk-bank-po-exam/eligibility" TargetMode="External"/><Relationship Id="rId12" Type="http://schemas.openxmlformats.org/officeDocument/2006/relationships/hyperlink" Target="https://prepp.in/rbi-office-attendant-exam" TargetMode="External"/><Relationship Id="rId17" Type="http://schemas.openxmlformats.org/officeDocument/2006/relationships/hyperlink" Target="https://prepp.in/lic-ado-exam/eligibility" TargetMode="External"/><Relationship Id="rId2" Type="http://schemas.openxmlformats.org/officeDocument/2006/relationships/hyperlink" Target="https://prepp.in/canara-bank-po-exam" TargetMode="External"/><Relationship Id="rId16" Type="http://schemas.openxmlformats.org/officeDocument/2006/relationships/hyperlink" Target="https://prepp.in/ecgc-po-exa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epp.in/haryana-harco-bank-exam/eligibility" TargetMode="External"/><Relationship Id="rId11" Type="http://schemas.openxmlformats.org/officeDocument/2006/relationships/hyperlink" Target="https://prepp.in/lic-aao-exam" TargetMode="External"/><Relationship Id="rId5" Type="http://schemas.openxmlformats.org/officeDocument/2006/relationships/hyperlink" Target="https://www.adda247.com/jobs/idbi-assistant-manager-recruitment-2022" TargetMode="External"/><Relationship Id="rId15" Type="http://schemas.openxmlformats.org/officeDocument/2006/relationships/hyperlink" Target="https://byjusexamprep.com/bank-exams/punjab-cooperative-bank-exam-eligibility-criteria" TargetMode="External"/><Relationship Id="rId10" Type="http://schemas.openxmlformats.org/officeDocument/2006/relationships/hyperlink" Target="https://www.adda247.com/jobs/lic-assistant/" TargetMode="External"/><Relationship Id="rId19" Type="http://schemas.openxmlformats.org/officeDocument/2006/relationships/hyperlink" Target="https://prepp.in/niacl-assistant-exam" TargetMode="External"/><Relationship Id="rId4" Type="http://schemas.openxmlformats.org/officeDocument/2006/relationships/hyperlink" Target="https://www.adda247.com/epfo-ssa-recruitment.html" TargetMode="External"/><Relationship Id="rId9" Type="http://schemas.openxmlformats.org/officeDocument/2006/relationships/hyperlink" Target="https://prepp.in/lic-hfl-exam" TargetMode="External"/><Relationship Id="rId14" Type="http://schemas.openxmlformats.org/officeDocument/2006/relationships/hyperlink" Target="https://prepp.in/idbi-executive-exam" TargetMode="Externa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hyperlink" Target="https://testbook.com/wb-police-constable/eligibility-criteria%20)/" TargetMode="External"/><Relationship Id="rId13" Type="http://schemas.openxmlformats.org/officeDocument/2006/relationships/hyperlink" Target="https://testbook.com/wb-police-wireless-supervisor" TargetMode="External"/><Relationship Id="rId3" Type="http://schemas.openxmlformats.org/officeDocument/2006/relationships/hyperlink" Target="https://testbook.com/upsssc-junior-engineer/eligibility-criteria" TargetMode="External"/><Relationship Id="rId7" Type="http://schemas.openxmlformats.org/officeDocument/2006/relationships/hyperlink" Target="https://testbook.com/kolkata-police-si/eligibility-criteria" TargetMode="External"/><Relationship Id="rId12" Type="http://schemas.openxmlformats.org/officeDocument/2006/relationships/hyperlink" Target="https://www.adda247.com/jobs/wb-police-agragami-recruitment-2021/" TargetMode="External"/><Relationship Id="rId2" Type="http://schemas.openxmlformats.org/officeDocument/2006/relationships/hyperlink" Target="https://prepp.in/upsssc-junior-engineer-exa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stbook.com/wb-police-si/eligibility-criteria" TargetMode="External"/><Relationship Id="rId11" Type="http://schemas.openxmlformats.org/officeDocument/2006/relationships/hyperlink" Target="https://testbook.com/wb-police-wireless-operator" TargetMode="External"/><Relationship Id="rId5" Type="http://schemas.openxmlformats.org/officeDocument/2006/relationships/hyperlink" Target="https://prepp.in/uppcl-je-exam" TargetMode="External"/><Relationship Id="rId15" Type="http://schemas.openxmlformats.org/officeDocument/2006/relationships/hyperlink" Target="https://testbook.com/wb-police-agragami" TargetMode="External"/><Relationship Id="rId10" Type="http://schemas.openxmlformats.org/officeDocument/2006/relationships/hyperlink" Target="https://prepp.in/wb-excise-constable-exam/eligibility" TargetMode="External"/><Relationship Id="rId4" Type="http://schemas.openxmlformats.org/officeDocument/2006/relationships/hyperlink" Target="https://testbook.com/wbcs/eligibility-criteria" TargetMode="External"/><Relationship Id="rId9" Type="http://schemas.openxmlformats.org/officeDocument/2006/relationships/hyperlink" Target="https://testbook.com/kolkata-police-constable/eligibility-criteria" TargetMode="External"/><Relationship Id="rId14" Type="http://schemas.openxmlformats.org/officeDocument/2006/relationships/hyperlink" Target="https://testbook.com/wbphidcl-sub-assistant-engineer/eligibility-criteria" TargetMode="Externa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hyperlink" Target="https://testbook.com/wbpsc-food-si" TargetMode="External"/><Relationship Id="rId3" Type="http://schemas.openxmlformats.org/officeDocument/2006/relationships/hyperlink" Target="https://testbook.com/west-bengal-group-d" TargetMode="External"/><Relationship Id="rId7" Type="http://schemas.openxmlformats.org/officeDocument/2006/relationships/hyperlink" Target="https://testbook.com/crpf-si" TargetMode="External"/><Relationship Id="rId2" Type="http://schemas.openxmlformats.org/officeDocument/2006/relationships/hyperlink" Target="https://testbook.com/delhi-forest-guard/eligibilit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epp.in/delhi-police-head-constable-exam" TargetMode="External"/><Relationship Id="rId11" Type="http://schemas.openxmlformats.org/officeDocument/2006/relationships/hyperlink" Target="https://wbpsc.gov.in/" TargetMode="External"/><Relationship Id="rId5" Type="http://schemas.openxmlformats.org/officeDocument/2006/relationships/hyperlink" Target="https://prepp.in/delhi-police-exam/eligibility" TargetMode="External"/><Relationship Id="rId10" Type="http://schemas.openxmlformats.org/officeDocument/2006/relationships/hyperlink" Target="https://www.indiajoining.com/coastal-security-police-west-bengal/" TargetMode="External"/><Relationship Id="rId4" Type="http://schemas.openxmlformats.org/officeDocument/2006/relationships/hyperlink" Target="https://testbook.com/wbsetcl-je/eligibility-criteria" TargetMode="External"/><Relationship Id="rId9" Type="http://schemas.openxmlformats.org/officeDocument/2006/relationships/hyperlink" Target="https://www.adda247.com/jobs/jute-corporation-of-india-recruitment/" TargetMode="Externa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bpsc.gov.in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png"/><Relationship Id="rId4" Type="http://schemas.openxmlformats.org/officeDocument/2006/relationships/image" Target="../media/image12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hyperlink" Target="https://prepp.in/iaf-airmen-exam/eligibility" TargetMode="External"/><Relationship Id="rId13" Type="http://schemas.openxmlformats.org/officeDocument/2006/relationships/hyperlink" Target="https://www.adda247.com/defence-jobs/cisf-fireman-constable-recruitment-2022/" TargetMode="External"/><Relationship Id="rId3" Type="http://schemas.openxmlformats.org/officeDocument/2006/relationships/hyperlink" Target="https://prepp.in/cds-exam/eligibility" TargetMode="External"/><Relationship Id="rId7" Type="http://schemas.openxmlformats.org/officeDocument/2006/relationships/hyperlink" Target="https://prepp.in/ssb-recruitment-exam" TargetMode="External"/><Relationship Id="rId12" Type="http://schemas.openxmlformats.org/officeDocument/2006/relationships/hyperlink" Target="https://testbook.com/bsf/eligibility-criteria" TargetMode="External"/><Relationship Id="rId17" Type="http://schemas.openxmlformats.org/officeDocument/2006/relationships/hyperlink" Target="https://prepp.in/indian-army-technical-exam" TargetMode="External"/><Relationship Id="rId2" Type="http://schemas.openxmlformats.org/officeDocument/2006/relationships/hyperlink" Target="https://prepp.in/afcat-exam/eligibility" TargetMode="External"/><Relationship Id="rId16" Type="http://schemas.openxmlformats.org/officeDocument/2006/relationships/hyperlink" Target="https://prepp.in/army-clerk-exa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stbook.com/indian-coast-guard-navik-gd/eligibility" TargetMode="External"/><Relationship Id="rId11" Type="http://schemas.openxmlformats.org/officeDocument/2006/relationships/hyperlink" Target="https://www.adda247.com/defence-jobs/indian-army-agniveer-eligibility-criteria-2022/" TargetMode="External"/><Relationship Id="rId5" Type="http://schemas.openxmlformats.org/officeDocument/2006/relationships/hyperlink" Target="https://www.adda247.com/defence-jobs/agniveer-navy-recruitment-2022/" TargetMode="External"/><Relationship Id="rId15" Type="http://schemas.openxmlformats.org/officeDocument/2006/relationships/hyperlink" Target="https://prepp.in/bsf-ro-exam" TargetMode="External"/><Relationship Id="rId10" Type="http://schemas.openxmlformats.org/officeDocument/2006/relationships/hyperlink" Target="https://prepp.in/territorial-army-exam" TargetMode="External"/><Relationship Id="rId4" Type="http://schemas.openxmlformats.org/officeDocument/2006/relationships/hyperlink" Target="https://prepp.in/nda-exam/eligibility" TargetMode="External"/><Relationship Id="rId9" Type="http://schemas.openxmlformats.org/officeDocument/2006/relationships/hyperlink" Target="https://prepp.in/indian-coast-guard-yantrik-exam" TargetMode="External"/><Relationship Id="rId14" Type="http://schemas.openxmlformats.org/officeDocument/2006/relationships/hyperlink" Target="https://www.adda247.com/defence-jobs/assam-rifles-recruitment-2022" TargetMode="External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hyperlink" Target="https://testbook.com/isro-scientific-assistant" TargetMode="External"/><Relationship Id="rId3" Type="http://schemas.openxmlformats.org/officeDocument/2006/relationships/hyperlink" Target="https://testbook.com/indian-coast-guard-assistant-commandant/eligibility" TargetMode="External"/><Relationship Id="rId7" Type="http://schemas.openxmlformats.org/officeDocument/2006/relationships/hyperlink" Target="https://testbook.com/indian-army-bsc-nursing/eligibility-criteria" TargetMode="External"/><Relationship Id="rId2" Type="http://schemas.openxmlformats.org/officeDocument/2006/relationships/hyperlink" Target="https://testbook.com/indian-army-soldier-tradesman/eligibility-criteria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stbook.com/indian-air-force-group-c/eligibility-criteria" TargetMode="External"/><Relationship Id="rId5" Type="http://schemas.openxmlformats.org/officeDocument/2006/relationships/hyperlink" Target="https://testbook.com/afcat-ekt" TargetMode="External"/><Relationship Id="rId10" Type="http://schemas.openxmlformats.org/officeDocument/2006/relationships/hyperlink" Target="https://testbook.com/army-havildar-sac/eligibility-criteria" TargetMode="External"/><Relationship Id="rId4" Type="http://schemas.openxmlformats.org/officeDocument/2006/relationships/hyperlink" Target="https://prepp.in/ssb-head-constable-exam" TargetMode="External"/><Relationship Id="rId9" Type="http://schemas.openxmlformats.org/officeDocument/2006/relationships/hyperlink" Target="https://prepp.in/acc-exam/eligibility" TargetMode="External"/></Relationships>
</file>

<file path=ppt/slides/_rels/slide33.xml.rels><?xml version="1.0" encoding="UTF-8" standalone="yes"?>
<Relationships xmlns="http://schemas.openxmlformats.org/package/2006/relationships"><Relationship Id="rId8" Type="http://schemas.openxmlformats.org/officeDocument/2006/relationships/hyperlink" Target="https://bihar-cetbed-lnmu.in/west-bengal-b-ed-admission" TargetMode="External"/><Relationship Id="rId13" Type="http://schemas.openxmlformats.org/officeDocument/2006/relationships/hyperlink" Target="https://ctet.nic.in/" TargetMode="External"/><Relationship Id="rId3" Type="http://schemas.openxmlformats.org/officeDocument/2006/relationships/hyperlink" Target="https://prepp.in/cbse-ugc-net-exam/eligibility" TargetMode="External"/><Relationship Id="rId7" Type="http://schemas.openxmlformats.org/officeDocument/2006/relationships/hyperlink" Target="https://testbook.com/wb-tet/eligibility-criteria" TargetMode="External"/><Relationship Id="rId12" Type="http://schemas.openxmlformats.org/officeDocument/2006/relationships/hyperlink" Target="https://prepp.in/wbssc-exam" TargetMode="External"/><Relationship Id="rId2" Type="http://schemas.openxmlformats.org/officeDocument/2006/relationships/hyperlink" Target="https://byjusexamprep.com/net-exams/wbset-exam-eligibility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epp.in/cgtet-exam" TargetMode="External"/><Relationship Id="rId11" Type="http://schemas.openxmlformats.org/officeDocument/2006/relationships/hyperlink" Target="https://testbook.com/nvs-catering-assistant" TargetMode="External"/><Relationship Id="rId5" Type="http://schemas.openxmlformats.org/officeDocument/2006/relationships/hyperlink" Target="https://testbook.com/nta-du-non-teaching/eligibility-criteria" TargetMode="External"/><Relationship Id="rId15" Type="http://schemas.openxmlformats.org/officeDocument/2006/relationships/hyperlink" Target="https://testbook.com/nvs-staff-nurse/eligibility-criteria" TargetMode="External"/><Relationship Id="rId10" Type="http://schemas.openxmlformats.org/officeDocument/2006/relationships/hyperlink" Target="https://testbook.com/nvs-junior-secretariat-assistant" TargetMode="External"/><Relationship Id="rId4" Type="http://schemas.openxmlformats.org/officeDocument/2006/relationships/hyperlink" Target="https://testbook.com/cuet/eligibility-criteria" TargetMode="External"/><Relationship Id="rId9" Type="http://schemas.openxmlformats.org/officeDocument/2006/relationships/hyperlink" Target="https://testbook.com/nvs-mts/eligibility-criteria" TargetMode="External"/><Relationship Id="rId14" Type="http://schemas.openxmlformats.org/officeDocument/2006/relationships/hyperlink" Target="https://prepp.in/aiims-nursing-officer-exam" TargetMode="Externa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adda247.com/engineering-jobs/isro-exam-eligibility-criteria/" TargetMode="External"/><Relationship Id="rId13" Type="http://schemas.openxmlformats.org/officeDocument/2006/relationships/hyperlink" Target="https://testbook.com/isro-technical-assistant/eligibility-criteria" TargetMode="External"/><Relationship Id="rId18" Type="http://schemas.openxmlformats.org/officeDocument/2006/relationships/hyperlink" Target="https://testbook.com/isro-scientist-ee" TargetMode="External"/><Relationship Id="rId3" Type="http://schemas.openxmlformats.org/officeDocument/2006/relationships/hyperlink" Target="https://prepp.in/hpcl-engineer-exam" TargetMode="External"/><Relationship Id="rId7" Type="http://schemas.openxmlformats.org/officeDocument/2006/relationships/hyperlink" Target="https://www.careerindia.com/upsc/ies-exam-e26.html" TargetMode="External"/><Relationship Id="rId12" Type="http://schemas.openxmlformats.org/officeDocument/2006/relationships/hyperlink" Target="https://prepp.in/aai-je-atc-exam" TargetMode="External"/><Relationship Id="rId17" Type="http://schemas.openxmlformats.org/officeDocument/2006/relationships/hyperlink" Target="https://testbook.com/wbsetcl-je/eligibility-criteria" TargetMode="External"/><Relationship Id="rId2" Type="http://schemas.openxmlformats.org/officeDocument/2006/relationships/hyperlink" Target="https://prepp.in/ncrtc-station-controller-exam" TargetMode="External"/><Relationship Id="rId16" Type="http://schemas.openxmlformats.org/officeDocument/2006/relationships/hyperlink" Target="https://www.nvsrobhopal.com/bsf-group-b-je-electrical-si-work-recruitment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stbook.com/bpsc-asst-sanitary-waste-management-officer/eligibility-criteria" TargetMode="External"/><Relationship Id="rId11" Type="http://schemas.openxmlformats.org/officeDocument/2006/relationships/hyperlink" Target="https://engineering.careers360.com/articles/gate-eligibility-criteria" TargetMode="External"/><Relationship Id="rId5" Type="http://schemas.openxmlformats.org/officeDocument/2006/relationships/hyperlink" Target="https://testbook.com/hal/eligibility-criteria" TargetMode="External"/><Relationship Id="rId15" Type="http://schemas.openxmlformats.org/officeDocument/2006/relationships/hyperlink" Target="https://prepp.in/bhel-engineer-trainee-exam" TargetMode="External"/><Relationship Id="rId10" Type="http://schemas.openxmlformats.org/officeDocument/2006/relationships/hyperlink" Target="https://prepp.in/drdo-technician-a-exam" TargetMode="External"/><Relationship Id="rId4" Type="http://schemas.openxmlformats.org/officeDocument/2006/relationships/hyperlink" Target="https://prepp.in/nhpc-je-exam" TargetMode="External"/><Relationship Id="rId9" Type="http://schemas.openxmlformats.org/officeDocument/2006/relationships/hyperlink" Target="https://testbook.com/cil-mt-ce/eligibility-criteria" TargetMode="External"/><Relationship Id="rId14" Type="http://schemas.openxmlformats.org/officeDocument/2006/relationships/hyperlink" Target="https://prepp.in/ntpc-diploma-trainee-exam/eligibility" TargetMode="External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hyperlink" Target="https://testbook.com/aai-je-airport-operations/eligibility-criteria" TargetMode="External"/><Relationship Id="rId13" Type="http://schemas.openxmlformats.org/officeDocument/2006/relationships/hyperlink" Target="https://testbook.com/nmdc-maintenance-assistant/eligibility-criteria" TargetMode="External"/><Relationship Id="rId3" Type="http://schemas.openxmlformats.org/officeDocument/2006/relationships/hyperlink" Target="https://engineering.careers360.com/articles/jee-main-eligibility-criteria" TargetMode="External"/><Relationship Id="rId7" Type="http://schemas.openxmlformats.org/officeDocument/2006/relationships/hyperlink" Target="https://prepp.in/aai-je-atc-exam" TargetMode="External"/><Relationship Id="rId12" Type="http://schemas.openxmlformats.org/officeDocument/2006/relationships/hyperlink" Target="https://testbook.com/igcar-stipendiary-trainee/eligibility-criteria" TargetMode="External"/><Relationship Id="rId2" Type="http://schemas.openxmlformats.org/officeDocument/2006/relationships/hyperlink" Target="https://prepp.in/bis-recruitment-exa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testbook.com/barc-dae/eligibility-criteria" TargetMode="External"/><Relationship Id="rId11" Type="http://schemas.openxmlformats.org/officeDocument/2006/relationships/hyperlink" Target="https://testbook.com/isro-technical-assistant/eligibility-criteria" TargetMode="External"/><Relationship Id="rId5" Type="http://schemas.openxmlformats.org/officeDocument/2006/relationships/hyperlink" Target="https://prepp.in/icar-technician-recruitment-exam" TargetMode="External"/><Relationship Id="rId10" Type="http://schemas.openxmlformats.org/officeDocument/2006/relationships/hyperlink" Target="https://prepp.in/drdo-technician-a-exam" TargetMode="External"/><Relationship Id="rId4" Type="http://schemas.openxmlformats.org/officeDocument/2006/relationships/hyperlink" Target="https://www.adda247.com/jobs/iari-assistant-recruitment/" TargetMode="External"/><Relationship Id="rId9" Type="http://schemas.openxmlformats.org/officeDocument/2006/relationships/hyperlink" Target="https://testbook.com/pspcl-lineman/eligibility-criteria" TargetMode="External"/><Relationship Id="rId14" Type="http://schemas.openxmlformats.org/officeDocument/2006/relationships/hyperlink" Target="https://prepp.in/northern-coalfields-limited-exam/eligibility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prepp.in/nwda-recruitment-exam" TargetMode="External"/><Relationship Id="rId3" Type="http://schemas.openxmlformats.org/officeDocument/2006/relationships/hyperlink" Target="https://testbook.com/nbe/eligibility-criteria" TargetMode="External"/><Relationship Id="rId7" Type="http://schemas.openxmlformats.org/officeDocument/2006/relationships/hyperlink" Target="https://indiapostgdsonline.gov.in/" TargetMode="External"/><Relationship Id="rId2" Type="http://schemas.openxmlformats.org/officeDocument/2006/relationships/hyperlink" Target="https://prepp.in/ib-acio-exam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repp.in/icmr-assistant-exam" TargetMode="External"/><Relationship Id="rId11" Type="http://schemas.openxmlformats.org/officeDocument/2006/relationships/hyperlink" Target="https://prepp.in/rsmssb-junior-engineer-exam/eligibility" TargetMode="External"/><Relationship Id="rId5" Type="http://schemas.openxmlformats.org/officeDocument/2006/relationships/hyperlink" Target="https://www.csir.res.in/" TargetMode="External"/><Relationship Id="rId10" Type="http://schemas.openxmlformats.org/officeDocument/2006/relationships/hyperlink" Target="https://testbook.com/nfc-chemical-plant-operator/eligibility-criteria" TargetMode="External"/><Relationship Id="rId4" Type="http://schemas.openxmlformats.org/officeDocument/2006/relationships/hyperlink" Target="https://www.oliveboard.in/icar-ao/eligibility" TargetMode="External"/><Relationship Id="rId9" Type="http://schemas.openxmlformats.org/officeDocument/2006/relationships/hyperlink" Target="https://prepp.in/npcil-plant-operator-exam/eligibility" TargetMode="Externa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iimcat.ac.in/" TargetMode="External"/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en.wikipedia.org/wiki/Indian_Institutes_of_Management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6.jpeg"/><Relationship Id="rId4" Type="http://schemas.openxmlformats.org/officeDocument/2006/relationships/image" Target="../media/image1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s://www.shiksha.com/mba/articles/mba-courses-offered-by-iims-blogId-19127" TargetMode="External"/><Relationship Id="rId1" Type="http://schemas.openxmlformats.org/officeDocument/2006/relationships/slideLayout" Target="../slideLayouts/slideLayout1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51520" y="216397"/>
            <a:ext cx="8892480" cy="7705229"/>
          </a:xfrm>
          <a:solidFill>
            <a:schemeClr val="tx2">
              <a:lumMod val="50000"/>
            </a:schemeClr>
          </a:solidFill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US" sz="4000" b="1" dirty="0" smtClean="0"/>
              <a:t>Quiz Competition &amp; Assessment  Test </a:t>
            </a:r>
          </a:p>
          <a:p>
            <a:pPr marL="0" indent="0" algn="ctr">
              <a:buNone/>
            </a:pPr>
            <a:r>
              <a:rPr lang="en-US" sz="4000" b="1" dirty="0" smtClean="0"/>
              <a:t>for </a:t>
            </a:r>
          </a:p>
          <a:p>
            <a:pPr marL="0" indent="0" algn="ctr">
              <a:buNone/>
            </a:pPr>
            <a:r>
              <a:rPr lang="en-US" sz="4000" b="1" dirty="0" smtClean="0"/>
              <a:t> Career Counselling in Competitive Exams</a:t>
            </a:r>
            <a:endParaRPr lang="en-US" sz="4000" b="1" dirty="0" smtClean="0">
              <a:solidFill>
                <a:schemeClr val="bg1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  <a:p>
            <a:pPr marL="0" indent="0" algn="ctr">
              <a:buNone/>
            </a:pPr>
            <a:r>
              <a:rPr lang="en-US" sz="2000" b="1" dirty="0" smtClean="0">
                <a:solidFill>
                  <a:srgbClr val="FFC000"/>
                </a:solidFill>
              </a:rPr>
              <a:t>Arranged By </a:t>
            </a:r>
          </a:p>
          <a:p>
            <a:pPr marL="0" indent="0" algn="ctr">
              <a:buNone/>
            </a:pPr>
            <a:r>
              <a:rPr lang="en-US" b="1" dirty="0" smtClean="0">
                <a:solidFill>
                  <a:srgbClr val="00B0F0"/>
                </a:solidFill>
              </a:rPr>
              <a:t>        Department of Mathematics</a:t>
            </a:r>
          </a:p>
          <a:p>
            <a:pPr marL="0" indent="0" algn="ctr">
              <a:buNone/>
            </a:pPr>
            <a:r>
              <a:rPr lang="en-IN" b="1" dirty="0" smtClean="0">
                <a:solidFill>
                  <a:srgbClr val="00B0F0"/>
                </a:solidFill>
              </a:rPr>
              <a:t>      Mugberia </a:t>
            </a:r>
            <a:r>
              <a:rPr lang="en-IN" b="1" dirty="0" err="1" smtClean="0">
                <a:solidFill>
                  <a:srgbClr val="00B0F0"/>
                </a:solidFill>
              </a:rPr>
              <a:t>Gangadhar</a:t>
            </a:r>
            <a:r>
              <a:rPr lang="en-IN" b="1" dirty="0" smtClean="0">
                <a:solidFill>
                  <a:srgbClr val="00B0F0"/>
                </a:solidFill>
              </a:rPr>
              <a:t> </a:t>
            </a:r>
            <a:r>
              <a:rPr lang="en-IN" b="1" dirty="0" err="1" smtClean="0">
                <a:solidFill>
                  <a:srgbClr val="00B0F0"/>
                </a:solidFill>
              </a:rPr>
              <a:t>Mahavidyalaya</a:t>
            </a:r>
            <a:endParaRPr lang="en-IN" b="1" dirty="0" smtClean="0">
              <a:solidFill>
                <a:srgbClr val="00B0F0"/>
              </a:solidFill>
            </a:endParaRPr>
          </a:p>
          <a:p>
            <a:pPr marL="0" indent="0" algn="ctr">
              <a:buNone/>
            </a:pP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Under DBT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star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college strengthening  scheme,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Govt. </a:t>
            </a:r>
            <a:r>
              <a:rPr lang="en-US" b="1" dirty="0">
                <a:solidFill>
                  <a:schemeClr val="accent6">
                    <a:lumMod val="75000"/>
                  </a:schemeClr>
                </a:solidFill>
              </a:rPr>
              <a:t>of India</a:t>
            </a:r>
            <a:endParaRPr lang="en-IN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marL="0" indent="0" algn="ctr">
              <a:buNone/>
            </a:pPr>
            <a:r>
              <a:rPr lang="en-IN" b="1" dirty="0" smtClean="0">
                <a:solidFill>
                  <a:srgbClr val="00B0F0"/>
                </a:solidFill>
              </a:rPr>
              <a:t> </a:t>
            </a:r>
            <a:r>
              <a:rPr lang="en-US" sz="2000" b="1" dirty="0" smtClean="0"/>
              <a:t>Prepared by…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FF0066"/>
                </a:solidFill>
              </a:rPr>
              <a:t>  Twameka Tripathi,  </a:t>
            </a:r>
            <a:r>
              <a:rPr lang="en-US" sz="2000" dirty="0" err="1" smtClean="0">
                <a:solidFill>
                  <a:srgbClr val="FF0066"/>
                </a:solidFill>
              </a:rPr>
              <a:t>Gouri</a:t>
            </a:r>
            <a:r>
              <a:rPr lang="en-US" sz="2000" dirty="0" smtClean="0">
                <a:solidFill>
                  <a:srgbClr val="FF0066"/>
                </a:solidFill>
              </a:rPr>
              <a:t> </a:t>
            </a:r>
            <a:r>
              <a:rPr lang="en-US" sz="2000" dirty="0" err="1" smtClean="0">
                <a:solidFill>
                  <a:srgbClr val="FF0066"/>
                </a:solidFill>
              </a:rPr>
              <a:t>Sankar</a:t>
            </a:r>
            <a:r>
              <a:rPr lang="en-US" sz="2000" dirty="0" smtClean="0">
                <a:solidFill>
                  <a:srgbClr val="FF0066"/>
                </a:solidFill>
              </a:rPr>
              <a:t> Mandal</a:t>
            </a:r>
          </a:p>
          <a:p>
            <a:pPr marL="0" indent="0" algn="ctr">
              <a:buNone/>
            </a:pPr>
            <a:r>
              <a:rPr lang="en-US" sz="2000" dirty="0" smtClean="0">
                <a:solidFill>
                  <a:srgbClr val="FF0066"/>
                </a:solidFill>
              </a:rPr>
              <a:t>    PG  4</a:t>
            </a:r>
            <a:r>
              <a:rPr lang="en-US" sz="2000" baseline="30000" dirty="0" smtClean="0">
                <a:solidFill>
                  <a:srgbClr val="FF0066"/>
                </a:solidFill>
              </a:rPr>
              <a:t>th</a:t>
            </a:r>
            <a:r>
              <a:rPr lang="en-US" sz="2000" dirty="0" smtClean="0">
                <a:solidFill>
                  <a:srgbClr val="FF0066"/>
                </a:solidFill>
              </a:rPr>
              <a:t> </a:t>
            </a:r>
            <a:r>
              <a:rPr lang="en-US" sz="2000" dirty="0" err="1" smtClean="0">
                <a:solidFill>
                  <a:srgbClr val="FF0066"/>
                </a:solidFill>
              </a:rPr>
              <a:t>Sem</a:t>
            </a:r>
            <a:r>
              <a:rPr lang="en-US" sz="2000" smtClean="0">
                <a:solidFill>
                  <a:srgbClr val="FF0066"/>
                </a:solidFill>
              </a:rPr>
              <a:t>  </a:t>
            </a:r>
            <a:r>
              <a:rPr lang="en-US" sz="2000" smtClean="0">
                <a:solidFill>
                  <a:srgbClr val="FF0066"/>
                </a:solidFill>
              </a:rPr>
              <a:t>Students 2022</a:t>
            </a:r>
            <a:endParaRPr lang="en-US" sz="2000" dirty="0" smtClean="0">
              <a:solidFill>
                <a:srgbClr val="FF0066"/>
              </a:solidFill>
            </a:endParaRPr>
          </a:p>
          <a:p>
            <a:pPr marL="0" indent="0" algn="ctr">
              <a:buNone/>
            </a:pPr>
            <a:endParaRPr lang="en-US" sz="2800" dirty="0" smtClean="0">
              <a:solidFill>
                <a:srgbClr val="92D050"/>
              </a:solidFill>
            </a:endParaRPr>
          </a:p>
          <a:p>
            <a:pPr marL="0" indent="0" algn="ctr">
              <a:buNone/>
            </a:pPr>
            <a:r>
              <a:rPr lang="en-US" sz="2800" b="1" dirty="0" smtClean="0">
                <a:solidFill>
                  <a:schemeClr val="bg1"/>
                </a:solidFill>
              </a:rPr>
              <a:t>      under the supervision of …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  Dr. Kalipada Maity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Associate  Professor &amp; HOD  ::  Dept of Mathematics</a:t>
            </a: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FFFF00"/>
                </a:solidFill>
              </a:rPr>
              <a:t>August 2022</a:t>
            </a:r>
            <a:endParaRPr lang="en-IN" sz="2800" dirty="0" smtClean="0"/>
          </a:p>
          <a:p>
            <a:pPr marL="0" indent="0" algn="ctr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4263049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928992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>
                <a:solidFill>
                  <a:srgbClr val="C00000"/>
                </a:solidFill>
              </a:rPr>
              <a:t>Staff Selection Commission</a:t>
            </a:r>
            <a:endParaRPr lang="en-IN" sz="36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800" b="1" dirty="0" smtClean="0">
                <a:solidFill>
                  <a:srgbClr val="00B0F0"/>
                </a:solidFill>
              </a:rPr>
              <a:t>1)  Staff </a:t>
            </a:r>
            <a:r>
              <a:rPr lang="en-IN" sz="2800" b="1" dirty="0">
                <a:solidFill>
                  <a:srgbClr val="00B0F0"/>
                </a:solidFill>
              </a:rPr>
              <a:t>Selection </a:t>
            </a:r>
            <a:r>
              <a:rPr lang="en-IN" sz="2800" b="1" dirty="0" smtClean="0">
                <a:solidFill>
                  <a:srgbClr val="00B0F0"/>
                </a:solidFill>
              </a:rPr>
              <a:t>Commission - Combined </a:t>
            </a:r>
          </a:p>
          <a:p>
            <a:pPr marL="0" indent="0">
              <a:buNone/>
            </a:pPr>
            <a:r>
              <a:rPr lang="en-IN" sz="2800" b="1" dirty="0" smtClean="0">
                <a:solidFill>
                  <a:srgbClr val="00B0F0"/>
                </a:solidFill>
              </a:rPr>
              <a:t>Graduated </a:t>
            </a:r>
            <a:r>
              <a:rPr lang="en-IN" sz="2800" b="1" dirty="0">
                <a:solidFill>
                  <a:srgbClr val="00B0F0"/>
                </a:solidFill>
              </a:rPr>
              <a:t>Level </a:t>
            </a:r>
            <a:r>
              <a:rPr lang="en-IN" sz="2800" b="1" dirty="0" smtClean="0">
                <a:solidFill>
                  <a:srgbClr val="00B0F0"/>
                </a:solidFill>
              </a:rPr>
              <a:t>Examination ( </a:t>
            </a:r>
            <a:r>
              <a:rPr lang="en-IN" sz="2800" b="1" dirty="0" smtClean="0">
                <a:solidFill>
                  <a:srgbClr val="7030A0"/>
                </a:solidFill>
              </a:rPr>
              <a:t>SSC-CGL</a:t>
            </a:r>
            <a:r>
              <a:rPr lang="en-IN" sz="2800" b="1" dirty="0" smtClean="0">
                <a:solidFill>
                  <a:srgbClr val="00B0F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000" dirty="0" smtClean="0"/>
              <a:t>	( </a:t>
            </a:r>
            <a:r>
              <a:rPr lang="en-IN" sz="2000" dirty="0" smtClean="0">
                <a:hlinkClick r:id="rId2"/>
              </a:rPr>
              <a:t>https://ssc.nic.in/Portal/apply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dirty="0" smtClean="0"/>
              <a:t>	( </a:t>
            </a:r>
            <a:r>
              <a:rPr lang="en-IN" sz="2000" dirty="0" smtClean="0">
                <a:hlinkClick r:id="rId2"/>
              </a:rPr>
              <a:t>https://ssc.nic.in/Portal/apply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r>
              <a:rPr lang="en-IN" sz="2000" dirty="0" smtClean="0"/>
              <a:t>26) </a:t>
            </a:r>
            <a:r>
              <a:rPr lang="en-IN" sz="2000" dirty="0"/>
              <a:t>W</a:t>
            </a:r>
            <a:r>
              <a:rPr lang="en-IN" sz="2000" dirty="0" smtClean="0"/>
              <a:t>hich </a:t>
            </a:r>
            <a:r>
              <a:rPr lang="en-IN" sz="2000" dirty="0"/>
              <a:t>commission conducts </a:t>
            </a:r>
            <a:r>
              <a:rPr lang="en-IN" sz="2000" dirty="0" smtClean="0"/>
              <a:t>SSC-CGL exam ?</a:t>
            </a:r>
          </a:p>
          <a:p>
            <a:pPr marL="0" indent="0">
              <a:buNone/>
            </a:pPr>
            <a:r>
              <a:rPr lang="en-IN" sz="2000" dirty="0" smtClean="0"/>
              <a:t>       a) </a:t>
            </a:r>
            <a:r>
              <a:rPr lang="en-IN" sz="2000" b="1" dirty="0"/>
              <a:t>Staff Selection </a:t>
            </a:r>
            <a:r>
              <a:rPr lang="en-IN" sz="2000" b="1" dirty="0" smtClean="0"/>
              <a:t>Commission</a:t>
            </a:r>
            <a:r>
              <a:rPr lang="en-IN" sz="2000" dirty="0" smtClean="0"/>
              <a:t>		 b) School Service Commission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 c)  State Service Commission		 d) None of these</a:t>
            </a:r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r>
              <a:rPr lang="en-IN" sz="2000" dirty="0" smtClean="0"/>
              <a:t>27) </a:t>
            </a:r>
            <a:r>
              <a:rPr lang="en-IN" sz="2000" dirty="0"/>
              <a:t>W</a:t>
            </a:r>
            <a:r>
              <a:rPr lang="en-IN" sz="2000" dirty="0" smtClean="0"/>
              <a:t>hich type of officers are recruited in various </a:t>
            </a:r>
            <a:r>
              <a:rPr lang="en-US" sz="2000" dirty="0"/>
              <a:t>posts in top ministries, departments and </a:t>
            </a:r>
            <a:r>
              <a:rPr lang="en-US" sz="2000" dirty="0" smtClean="0"/>
              <a:t>organizations </a:t>
            </a:r>
            <a:r>
              <a:rPr lang="en-US" sz="2000" dirty="0"/>
              <a:t>of Government of </a:t>
            </a:r>
            <a:r>
              <a:rPr lang="en-US" sz="2000" dirty="0" smtClean="0"/>
              <a:t>India </a:t>
            </a:r>
            <a:r>
              <a:rPr lang="en-IN" sz="2000" dirty="0" smtClean="0"/>
              <a:t>through </a:t>
            </a:r>
            <a:r>
              <a:rPr lang="en-IN" sz="2000" dirty="0"/>
              <a:t>SSC-CGL </a:t>
            </a:r>
            <a:r>
              <a:rPr lang="en-IN" sz="2000" dirty="0" smtClean="0"/>
              <a:t>exam?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a) Group-A			b) </a:t>
            </a:r>
            <a:r>
              <a:rPr lang="en-IN" sz="2000" b="1" dirty="0" smtClean="0"/>
              <a:t>Group-B &amp; Group-C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Only Group-B 			d) Group-D</a:t>
            </a: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r>
              <a:rPr lang="en-IN" sz="2000" dirty="0" smtClean="0"/>
              <a:t>28) </a:t>
            </a:r>
            <a:r>
              <a:rPr lang="en-US" sz="2000" dirty="0"/>
              <a:t>The Staff Selection Commission was established in </a:t>
            </a:r>
          </a:p>
          <a:p>
            <a:pPr marL="0" indent="0">
              <a:buNone/>
            </a:pPr>
            <a:r>
              <a:rPr lang="en-US" sz="2000" dirty="0" smtClean="0"/>
              <a:t>	a) 1978					b) </a:t>
            </a:r>
            <a:r>
              <a:rPr lang="en-US" sz="2000" b="1" dirty="0" smtClean="0"/>
              <a:t>1975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1970					d) 1974</a:t>
            </a:r>
            <a:endParaRPr lang="en-IN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164288" y="432420"/>
            <a:ext cx="1614420" cy="1368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70568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72380"/>
            <a:ext cx="8856984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		</a:t>
            </a:r>
            <a:r>
              <a:rPr lang="en-IN" sz="2800" b="1" u="sng" dirty="0" smtClean="0">
                <a:solidFill>
                  <a:srgbClr val="FF0000"/>
                </a:solidFill>
              </a:rPr>
              <a:t>SSC </a:t>
            </a:r>
            <a:r>
              <a:rPr lang="en-IN" sz="2800" b="1" u="sng" dirty="0">
                <a:solidFill>
                  <a:srgbClr val="FF0000"/>
                </a:solidFill>
              </a:rPr>
              <a:t>CGL Educational </a:t>
            </a:r>
            <a:r>
              <a:rPr lang="en-IN" sz="2800" b="1" u="sng" dirty="0" smtClean="0">
                <a:solidFill>
                  <a:srgbClr val="FF0000"/>
                </a:solidFill>
              </a:rPr>
              <a:t>Qualification</a:t>
            </a:r>
          </a:p>
          <a:p>
            <a:pPr marL="0" indent="0">
              <a:buNone/>
            </a:pPr>
            <a:endParaRPr lang="en-IN" sz="2800" dirty="0"/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626725172"/>
              </p:ext>
            </p:extLst>
          </p:nvPr>
        </p:nvGraphicFramePr>
        <p:xfrm>
          <a:off x="179512" y="792460"/>
          <a:ext cx="8784976" cy="686065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592288"/>
                <a:gridCol w="6192688"/>
              </a:tblGrid>
              <a:tr h="532588">
                <a:tc>
                  <a:txBody>
                    <a:bodyPr/>
                    <a:lstStyle/>
                    <a:p>
                      <a:r>
                        <a:rPr lang="en-IN" sz="2800" dirty="0" smtClean="0"/>
                        <a:t>Post</a:t>
                      </a:r>
                      <a:endParaRPr lang="en-IN" sz="2800" b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400" dirty="0" smtClean="0"/>
                        <a:t>Educational </a:t>
                      </a:r>
                      <a:r>
                        <a:rPr lang="en-IN" sz="2400" kern="1200" dirty="0" smtClean="0">
                          <a:effectLst/>
                        </a:rPr>
                        <a:t>Qualification</a:t>
                      </a:r>
                      <a:endParaRPr lang="en-IN" sz="2400" b="1" dirty="0"/>
                    </a:p>
                  </a:txBody>
                  <a:tcPr>
                    <a:solidFill>
                      <a:srgbClr val="92D050"/>
                    </a:solidFill>
                  </a:tcPr>
                </a:tc>
              </a:tr>
              <a:tr h="1552533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Statistical Investigator- Grade B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Bachelor’s Degree from any recognized University with a minimum of 60% in Mathematics in Class 12th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OR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Bachelor’s Degree in any discipline with Statistics as one of the subjects in graduation</a:t>
                      </a:r>
                    </a:p>
                  </a:txBody>
                  <a:tcPr/>
                </a:tc>
              </a:tr>
              <a:tr h="1350244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Assistant Audit Officer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(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Gazetted 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</a:t>
                      </a:r>
                      <a:r>
                        <a:rPr lang="en-US" sz="1800" kern="1200" dirty="0" smtClean="0">
                          <a:effectLst/>
                        </a:rPr>
                        <a:t>ost )*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Bachelor’s Degree in any subject from a recognized University.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OR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CA/CS/MBA/Cost &amp;Management Accountant/ Masters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Commerce/Masters in Business Studies</a:t>
                      </a:r>
                    </a:p>
                  </a:txBody>
                  <a:tcPr/>
                </a:tc>
              </a:tr>
              <a:tr h="160321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Compiler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Bachelor’s Degree from any recognized University or Institution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And,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Candidates must have studied either Economics/Statistics/Mathematics as a compulsory or as an elective subject.</a:t>
                      </a:r>
                    </a:p>
                  </a:txBody>
                  <a:tcPr/>
                </a:tc>
              </a:tr>
              <a:tr h="1082104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Assistant Section Officer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Bachelor’s Degree from a recognized University/Institute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And,</a:t>
                      </a:r>
                    </a:p>
                    <a:p>
                      <a:r>
                        <a:rPr lang="en-US" sz="1800" kern="1200" dirty="0" smtClean="0">
                          <a:effectLst/>
                        </a:rPr>
                        <a:t>Candidates must also qualify in the Computer Proficiency Test</a:t>
                      </a:r>
                    </a:p>
                  </a:txBody>
                  <a:tcPr/>
                </a:tc>
              </a:tr>
              <a:tr h="739971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All other posts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Bachelor’s Degree in any discipline from a recognized University or Institute</a:t>
                      </a:r>
                      <a:endParaRPr lang="en-IN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71933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88"/>
            <a:ext cx="8784976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u="sng" dirty="0">
                <a:solidFill>
                  <a:srgbClr val="00B050"/>
                </a:solidFill>
              </a:rPr>
              <a:t>SSC CGL Age </a:t>
            </a:r>
            <a:r>
              <a:rPr lang="en-IN" sz="2800" b="1" u="sng" dirty="0" smtClean="0">
                <a:solidFill>
                  <a:srgbClr val="00B050"/>
                </a:solidFill>
              </a:rPr>
              <a:t>limit for various posts</a:t>
            </a:r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r>
              <a:rPr lang="en-IN" sz="2000" dirty="0" smtClean="0"/>
              <a:t>29</a:t>
            </a:r>
            <a:r>
              <a:rPr lang="en-IN" sz="2000" dirty="0"/>
              <a:t>) </a:t>
            </a:r>
            <a:r>
              <a:rPr lang="en-US" sz="2000" dirty="0"/>
              <a:t>The SSC CGL Exam is conducted in how many stages ?</a:t>
            </a:r>
          </a:p>
          <a:p>
            <a:pPr marL="0" indent="0">
              <a:buNone/>
            </a:pPr>
            <a:r>
              <a:rPr lang="en-US" sz="2000" dirty="0"/>
              <a:t>	a) 3				b) </a:t>
            </a:r>
            <a:r>
              <a:rPr lang="en-US" sz="2000" b="1" dirty="0"/>
              <a:t>4</a:t>
            </a:r>
          </a:p>
          <a:p>
            <a:pPr marL="0" indent="0">
              <a:buNone/>
            </a:pPr>
            <a:r>
              <a:rPr lang="en-US" sz="2000" dirty="0"/>
              <a:t>	c) 2				c) </a:t>
            </a:r>
            <a:r>
              <a:rPr lang="en-US" sz="2000" dirty="0" smtClean="0"/>
              <a:t>5</a:t>
            </a:r>
          </a:p>
          <a:p>
            <a:pPr marL="0" indent="0">
              <a:buNone/>
            </a:pPr>
            <a:r>
              <a:rPr lang="en-US" sz="2000" dirty="0" smtClean="0"/>
              <a:t>30) </a:t>
            </a:r>
            <a:r>
              <a:rPr lang="en-US" sz="2000" dirty="0"/>
              <a:t>The </a:t>
            </a:r>
            <a:r>
              <a:rPr lang="en-US" sz="2000" dirty="0" smtClean="0"/>
              <a:t>age </a:t>
            </a:r>
            <a:r>
              <a:rPr lang="en-US" sz="2000" dirty="0"/>
              <a:t>limit </a:t>
            </a:r>
            <a:r>
              <a:rPr lang="en-US" sz="2000" dirty="0" smtClean="0"/>
              <a:t> of SSC-CGL for </a:t>
            </a:r>
            <a:r>
              <a:rPr lang="en-US" sz="2000" dirty="0"/>
              <a:t>different </a:t>
            </a:r>
            <a:r>
              <a:rPr lang="en-US" sz="2000" dirty="0" smtClean="0"/>
              <a:t>posts are in between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a) </a:t>
            </a:r>
            <a:r>
              <a:rPr lang="en-US" sz="2000" b="1" dirty="0" smtClean="0"/>
              <a:t>18-32 years </a:t>
            </a:r>
            <a:r>
              <a:rPr lang="en-US" sz="2000" dirty="0" smtClean="0"/>
              <a:t>			b) 22-32 years</a:t>
            </a: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	c) 25-30 years 			d) 18-30 years</a:t>
            </a:r>
            <a:endParaRPr lang="en-IN" sz="2000" dirty="0"/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719887118"/>
              </p:ext>
            </p:extLst>
          </p:nvPr>
        </p:nvGraphicFramePr>
        <p:xfrm>
          <a:off x="251520" y="864469"/>
          <a:ext cx="8640960" cy="4410536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87941"/>
                <a:gridCol w="6753019"/>
              </a:tblGrid>
              <a:tr h="633071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solidFill>
                            <a:srgbClr val="FFFF00"/>
                          </a:solidFill>
                          <a:effectLst/>
                        </a:rPr>
                        <a:t>SSC CGL Age limit</a:t>
                      </a:r>
                      <a:endParaRPr lang="en-IN" sz="1800" dirty="0">
                        <a:solidFill>
                          <a:srgbClr val="FFFF00"/>
                        </a:solidFill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kern="1200" dirty="0" smtClean="0">
                          <a:solidFill>
                            <a:schemeClr val="bg1"/>
                          </a:solidFill>
                          <a:effectLst/>
                        </a:rPr>
                        <a:t>                                                   Post</a:t>
                      </a:r>
                      <a:endParaRPr lang="en-IN" sz="2000" dirty="0">
                        <a:solidFill>
                          <a:schemeClr val="bg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49555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18-30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Assistant, Inspector</a:t>
                      </a:r>
                      <a:endParaRPr lang="en-IN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18-30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Assistant Section Officer, Assistant, Auditor, Sub-Inspector, Junior Accountant, Tax Assistant, Assistant Account Officer, Upper Division Clerk</a:t>
                      </a:r>
                      <a:endParaRPr lang="en-IN" sz="1800" dirty="0"/>
                    </a:p>
                  </a:txBody>
                  <a:tcPr/>
                </a:tc>
              </a:tr>
              <a:tr h="649555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Up to 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Sub Inspector, Assistant Enforcement Officer</a:t>
                      </a:r>
                      <a:endParaRPr lang="en-IN" sz="1800" dirty="0"/>
                    </a:p>
                  </a:txBody>
                  <a:tcPr/>
                </a:tc>
              </a:tr>
              <a:tr h="649555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Up to 32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Junior Statistical Investigator</a:t>
                      </a:r>
                      <a:endParaRPr lang="en-IN" sz="1800" dirty="0"/>
                    </a:p>
                  </a:txBody>
                  <a:tcPr/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Not exceeding 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Assistant Audit Officer, Assistant Account Officer, Inspector of Central Excise, Assistant Enforcement Officer, Assistant Section Officer, Inspector of Income Tax</a:t>
                      </a:r>
                      <a:endParaRPr lang="en-IN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4306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288404"/>
            <a:ext cx="8856984" cy="74168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B0F0"/>
                </a:solidFill>
              </a:rPr>
              <a:t>   </a:t>
            </a:r>
            <a:r>
              <a:rPr lang="en-US" sz="2400" b="1" u="sng" dirty="0" smtClean="0">
                <a:solidFill>
                  <a:srgbClr val="00B0F0"/>
                </a:solidFill>
              </a:rPr>
              <a:t>SSC </a:t>
            </a:r>
            <a:r>
              <a:rPr lang="en-US" sz="2400" b="1" u="sng" dirty="0">
                <a:solidFill>
                  <a:srgbClr val="00B0F0"/>
                </a:solidFill>
              </a:rPr>
              <a:t>CGL Age limit to apply for various Departments is as </a:t>
            </a:r>
            <a:r>
              <a:rPr lang="en-US" sz="2400" b="1" u="sng" dirty="0" smtClean="0">
                <a:solidFill>
                  <a:srgbClr val="00B0F0"/>
                </a:solidFill>
              </a:rPr>
              <a:t>follows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12581442"/>
              </p:ext>
            </p:extLst>
          </p:nvPr>
        </p:nvGraphicFramePr>
        <p:xfrm>
          <a:off x="1475656" y="1224508"/>
          <a:ext cx="6096000" cy="5906418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2160240"/>
                <a:gridCol w="3935760"/>
              </a:tblGrid>
              <a:tr h="36576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SSC CGL Age Limit</a:t>
                      </a:r>
                      <a:endParaRPr lang="en-IN" sz="1800" dirty="0"/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                     Department</a:t>
                      </a:r>
                      <a:endParaRPr lang="en-IN" sz="1800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20-30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Central Secretariat Service</a:t>
                      </a:r>
                      <a:endParaRPr lang="en-IN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Not exceeding 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Intelligence Bureau</a:t>
                      </a:r>
                      <a:endParaRPr lang="en-IN" sz="1800" dirty="0"/>
                    </a:p>
                  </a:txBody>
                  <a:tcPr/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20-30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Ministry of Railway</a:t>
                      </a:r>
                      <a:endParaRPr lang="en-IN" sz="1800" dirty="0"/>
                    </a:p>
                  </a:txBody>
                  <a:tcPr/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20-30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Ministry of External Affairs</a:t>
                      </a:r>
                      <a:endParaRPr lang="en-IN" sz="1800" dirty="0"/>
                    </a:p>
                  </a:txBody>
                  <a:tcPr/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20-30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AFHQ</a:t>
                      </a:r>
                      <a:endParaRPr lang="en-IN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Not exceeding 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CBDT</a:t>
                      </a:r>
                      <a:endParaRPr lang="en-IN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Up to 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Directorate of Enforcement, Department of Revenue</a:t>
                      </a:r>
                      <a:endParaRPr lang="en-IN" sz="1800" dirty="0"/>
                    </a:p>
                  </a:txBody>
                  <a:tcPr/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20-30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Central Bureau of Investigation</a:t>
                      </a:r>
                      <a:endParaRPr lang="en-IN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Not exceeding 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Officers under CAG</a:t>
                      </a:r>
                      <a:endParaRPr lang="en-IN" sz="1800" dirty="0"/>
                    </a:p>
                  </a:txBody>
                  <a:tcPr/>
                </a:tc>
              </a:tr>
              <a:tr h="390043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Up to 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National Investigation Agency</a:t>
                      </a:r>
                      <a:endParaRPr lang="en-IN" sz="1800" dirty="0"/>
                    </a:p>
                  </a:txBody>
                  <a:tcPr/>
                </a:tc>
              </a:tr>
              <a:tr h="640080">
                <a:tc>
                  <a:txBody>
                    <a:bodyPr/>
                    <a:lstStyle/>
                    <a:p>
                      <a:r>
                        <a:rPr lang="en-IN" sz="1800" kern="1200" dirty="0" smtClean="0">
                          <a:effectLst/>
                        </a:rPr>
                        <a:t>Up to 32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effectLst/>
                        </a:rPr>
                        <a:t>M/O Statistics of </a:t>
                      </a:r>
                      <a:r>
                        <a:rPr lang="en-US" sz="1800" kern="1200" dirty="0" err="1" smtClean="0">
                          <a:effectLst/>
                        </a:rPr>
                        <a:t>Prog</a:t>
                      </a:r>
                      <a:r>
                        <a:rPr lang="en-US" sz="1800" kern="1200" dirty="0" smtClean="0">
                          <a:effectLst/>
                        </a:rPr>
                        <a:t> , &amp; Implementation</a:t>
                      </a:r>
                      <a:endParaRPr lang="en-IN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561801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72380"/>
            <a:ext cx="8784976" cy="77048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>
                <a:solidFill>
                  <a:srgbClr val="C00000"/>
                </a:solidFill>
              </a:rPr>
              <a:t> </a:t>
            </a:r>
            <a:r>
              <a:rPr lang="en-US" sz="2000" dirty="0" smtClean="0">
                <a:solidFill>
                  <a:srgbClr val="C00000"/>
                </a:solidFill>
              </a:rPr>
              <a:t>			</a:t>
            </a:r>
            <a:r>
              <a:rPr lang="en-US" sz="2800" b="1" u="sng" dirty="0" smtClean="0">
                <a:solidFill>
                  <a:srgbClr val="00B050"/>
                </a:solidFill>
              </a:rPr>
              <a:t>SSC </a:t>
            </a:r>
            <a:r>
              <a:rPr lang="en-US" sz="2800" b="1" u="sng" dirty="0">
                <a:solidFill>
                  <a:srgbClr val="00B050"/>
                </a:solidFill>
              </a:rPr>
              <a:t>CGL Exam pattern</a:t>
            </a:r>
            <a:r>
              <a:rPr lang="en-US" sz="2000" dirty="0"/>
              <a:t> </a:t>
            </a:r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436715421"/>
              </p:ext>
            </p:extLst>
          </p:nvPr>
        </p:nvGraphicFramePr>
        <p:xfrm>
          <a:off x="323528" y="720452"/>
          <a:ext cx="8496940" cy="685131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792086"/>
                <a:gridCol w="3024336"/>
                <a:gridCol w="1281742"/>
                <a:gridCol w="1238538"/>
                <a:gridCol w="2160238"/>
              </a:tblGrid>
              <a:tr h="648071"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Tier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Subject</a:t>
                      </a:r>
                      <a:endParaRPr lang="en-IN" sz="20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 of Questions</a:t>
                      </a:r>
                      <a:endParaRPr lang="en-IN" sz="18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Maximum Marks</a:t>
                      </a:r>
                      <a:endParaRPr lang="en-IN" sz="18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Time allowed</a:t>
                      </a:r>
                      <a:endParaRPr lang="en-IN" sz="1800" dirty="0"/>
                    </a:p>
                  </a:txBody>
                  <a:tcPr>
                    <a:solidFill>
                      <a:schemeClr val="accent5">
                        <a:lumMod val="75000"/>
                      </a:schemeClr>
                    </a:solidFill>
                  </a:tcPr>
                </a:tc>
              </a:tr>
              <a:tr h="608063">
                <a:tc rowSpan="4"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Tier-I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Intelligence and Reasoning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 25</a:t>
                      </a:r>
                      <a:endParaRPr lang="en-IN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     50</a:t>
                      </a:r>
                      <a:endParaRPr lang="en-IN" sz="20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 (Total)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VH/ OH (afflicted with Cerebral Palsy/ deformity in writing hand- Pl 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 Minutes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sz="1800" dirty="0"/>
                    </a:p>
                  </a:txBody>
                  <a:tcPr/>
                </a:tc>
              </a:tr>
              <a:tr h="483543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25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50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83543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Aptitude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25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50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719735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Comprehension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 25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50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94499">
                <a:tc rowSpan="4"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Tier-II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Paper-I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Quantitative Abilities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100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200</a:t>
                      </a:r>
                      <a:endParaRPr lang="en-IN" sz="1800" dirty="0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en-US" sz="18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120Minutes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VH/ OH (afflicted with Cerebral Palsy/ deformity in writing hand- 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160 Minutes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sz="1800" dirty="0"/>
                    </a:p>
                  </a:txBody>
                  <a:tcPr/>
                </a:tc>
              </a:tr>
              <a:tr h="706036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Paper-II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English Language and Comprehension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200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200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483543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Paper-III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Statistics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100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200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608063"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Paper-IV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General Studies (Finance and Economics)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 100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    200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  <a:tr h="1552185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Tier-III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Descriptive Paper in Hindi/English( Essay, Letter, applications, </a:t>
                      </a:r>
                      <a:r>
                        <a:rPr lang="en-US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precis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aseline="0" dirty="0" smtClean="0"/>
                        <a:t>    </a:t>
                      </a:r>
                      <a:r>
                        <a:rPr lang="en-US" sz="4000" dirty="0" smtClean="0"/>
                        <a:t> _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800" dirty="0" smtClean="0"/>
                    </a:p>
                    <a:p>
                      <a:r>
                        <a:rPr lang="en-US" sz="1800" dirty="0" smtClean="0"/>
                        <a:t>    100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 Minutes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VH/ OH (afflicted with Cerebral Palsy/ deformity in writing hand- 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80 Minutes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59611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928992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2) Staff 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</a:rPr>
              <a:t>Selection Commission Combined Higher Secondary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Level ( SSC CHSL)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b="1" dirty="0" smtClean="0"/>
              <a:t>( </a:t>
            </a:r>
            <a:r>
              <a:rPr lang="en-US" sz="2000" b="1" dirty="0" smtClean="0">
                <a:hlinkClick r:id="rId2"/>
              </a:rPr>
              <a:t>https://ssc.nic.in/</a:t>
            </a:r>
            <a:r>
              <a:rPr lang="en-US" sz="2000" b="1" dirty="0" smtClean="0"/>
              <a:t> )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( </a:t>
            </a:r>
            <a:r>
              <a:rPr lang="en-US" sz="2000" b="1" dirty="0" smtClean="0">
                <a:hlinkClick r:id="rId3"/>
              </a:rPr>
              <a:t>https://byjus.com/ssc-exams/ssc-chsl-eligibility/</a:t>
            </a:r>
            <a:r>
              <a:rPr lang="en-US" sz="2000" b="1" dirty="0" smtClean="0"/>
              <a:t> )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The </a:t>
            </a:r>
            <a:r>
              <a:rPr lang="en-US" sz="2000" dirty="0"/>
              <a:t>exam is held to recruit the </a:t>
            </a:r>
            <a:r>
              <a:rPr lang="en-US" sz="2000" b="1" dirty="0" smtClean="0"/>
              <a:t>Junior Secretariat Assistant (JSA), Lower </a:t>
            </a:r>
            <a:r>
              <a:rPr lang="en-US" sz="2000" b="1" dirty="0"/>
              <a:t>Divisional Clerk (LDC)</a:t>
            </a:r>
            <a:r>
              <a:rPr lang="en-US" sz="2000" dirty="0"/>
              <a:t>, </a:t>
            </a:r>
            <a:r>
              <a:rPr lang="en-US" sz="2000" b="1" dirty="0"/>
              <a:t>Sorting Assistant (SA)</a:t>
            </a:r>
            <a:r>
              <a:rPr lang="en-US" sz="2000" dirty="0"/>
              <a:t>,</a:t>
            </a:r>
            <a:r>
              <a:rPr lang="en-US" sz="2000" b="1" dirty="0"/>
              <a:t> Data Entry Operator (Grade A &amp; DEO</a:t>
            </a:r>
            <a:r>
              <a:rPr lang="en-US" sz="2000" b="1" dirty="0" smtClean="0"/>
              <a:t>)</a:t>
            </a:r>
            <a:r>
              <a:rPr lang="en-US" sz="2000" dirty="0" smtClean="0"/>
              <a:t>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Age limit - 18 to 27 years</a:t>
            </a:r>
          </a:p>
          <a:p>
            <a:pPr marL="0" indent="0">
              <a:buNone/>
            </a:pPr>
            <a:r>
              <a:rPr lang="en-US" sz="2000" dirty="0">
                <a:solidFill>
                  <a:srgbClr val="FF0000"/>
                </a:solidFill>
              </a:rPr>
              <a:t>Educational Qualification - 10+2 </a:t>
            </a:r>
            <a:r>
              <a:rPr lang="en-US" sz="2000" dirty="0" smtClean="0">
                <a:solidFill>
                  <a:srgbClr val="FF0000"/>
                </a:solidFill>
              </a:rPr>
              <a:t>passed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165470036"/>
              </p:ext>
            </p:extLst>
          </p:nvPr>
        </p:nvGraphicFramePr>
        <p:xfrm>
          <a:off x="395536" y="4464868"/>
          <a:ext cx="8352928" cy="2448272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008112"/>
                <a:gridCol w="5256584"/>
                <a:gridCol w="1008112"/>
                <a:gridCol w="1080120"/>
              </a:tblGrid>
              <a:tr h="504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Exam Pattern</a:t>
                      </a: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                                       Subjects</a:t>
                      </a:r>
                      <a:endParaRPr lang="en-IN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</a:p>
                    <a:p>
                      <a:r>
                        <a:rPr lang="en-US" dirty="0" smtClean="0"/>
                        <a:t>Marks</a:t>
                      </a:r>
                      <a:endParaRPr lang="en-IN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Time </a:t>
                      </a:r>
                    </a:p>
                    <a:p>
                      <a:r>
                        <a:rPr lang="en-US" dirty="0" smtClean="0"/>
                        <a:t>(</a:t>
                      </a:r>
                      <a:r>
                        <a:rPr lang="en-US" dirty="0" err="1" smtClean="0"/>
                        <a:t>Mins</a:t>
                      </a:r>
                      <a:r>
                        <a:rPr lang="en-US" dirty="0" smtClean="0"/>
                        <a:t>)</a:t>
                      </a:r>
                      <a:endParaRPr lang="en-IN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65606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Tier – I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Aptitude,  English,  General Awareness,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Intelligence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</a:t>
                      </a:r>
                      <a:endParaRPr lang="en-IN" dirty="0"/>
                    </a:p>
                  </a:txBody>
                  <a:tcPr/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7030A0"/>
                          </a:solidFill>
                        </a:rPr>
                        <a:t>Tier – II</a:t>
                      </a:r>
                      <a:endParaRPr lang="en-IN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Letter/Application  Writing,  Essay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120</a:t>
                      </a:r>
                      <a:endParaRPr lang="en-IN" dirty="0"/>
                    </a:p>
                  </a:txBody>
                  <a:tcPr/>
                </a:tc>
              </a:tr>
              <a:tr h="648073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Tier – III</a:t>
                      </a:r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Skill Test/</a:t>
                      </a:r>
                      <a:r>
                        <a:rPr lang="en-IN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Speed Typing Test adjudged on the correct entry of data</a:t>
                      </a:r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372200" y="971387"/>
            <a:ext cx="2006965" cy="9014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938821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928992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dirty="0" smtClean="0"/>
              <a:t>	       </a:t>
            </a:r>
            <a:r>
              <a:rPr lang="en-IN" b="1" dirty="0" smtClean="0">
                <a:solidFill>
                  <a:srgbClr val="FF0000"/>
                </a:solidFill>
              </a:rPr>
              <a:t>STAFF </a:t>
            </a:r>
            <a:r>
              <a:rPr lang="en-IN" b="1" dirty="0">
                <a:solidFill>
                  <a:srgbClr val="FF0000"/>
                </a:solidFill>
              </a:rPr>
              <a:t>SELECTION COMMISSION </a:t>
            </a:r>
            <a:r>
              <a:rPr lang="en-IN" b="1" dirty="0" smtClean="0">
                <a:solidFill>
                  <a:srgbClr val="FF000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0070C0"/>
                </a:solidFill>
              </a:rPr>
              <a:t>  CALENDAR </a:t>
            </a:r>
            <a:r>
              <a:rPr lang="en-US" sz="2000" b="1" dirty="0">
                <a:solidFill>
                  <a:srgbClr val="0070C0"/>
                </a:solidFill>
              </a:rPr>
              <a:t>OF EXAMINATIONS FOR THE YEAR </a:t>
            </a:r>
            <a:r>
              <a:rPr lang="en-US" sz="2000" b="1" dirty="0" smtClean="0"/>
              <a:t>2022-2023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US" sz="2000" b="1" dirty="0" smtClean="0"/>
          </a:p>
          <a:p>
            <a:pPr marL="0" indent="0">
              <a:buNone/>
            </a:pPr>
            <a:endParaRPr lang="en-IN" sz="2000" b="1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505" y="1568132"/>
            <a:ext cx="8936446" cy="6187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69796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928992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0070C0"/>
                </a:solidFill>
              </a:rPr>
              <a:t> 	</a:t>
            </a:r>
            <a:r>
              <a:rPr lang="en-US" sz="2200" b="1" dirty="0" smtClean="0">
                <a:solidFill>
                  <a:srgbClr val="FF0000"/>
                </a:solidFill>
              </a:rPr>
              <a:t>SSC</a:t>
            </a:r>
            <a:r>
              <a:rPr lang="en-US" sz="2200" b="1" dirty="0" smtClean="0">
                <a:solidFill>
                  <a:srgbClr val="0070C0"/>
                </a:solidFill>
              </a:rPr>
              <a:t> CALENDAR </a:t>
            </a:r>
            <a:r>
              <a:rPr lang="en-US" sz="2200" b="1" dirty="0">
                <a:solidFill>
                  <a:srgbClr val="0070C0"/>
                </a:solidFill>
              </a:rPr>
              <a:t>OF EXAMINATIONS FOR THE YEAR </a:t>
            </a:r>
            <a:r>
              <a:rPr lang="en-US" sz="2200" b="1" dirty="0"/>
              <a:t>2022-2023</a:t>
            </a:r>
          </a:p>
          <a:p>
            <a:pPr marL="0" indent="0">
              <a:buNone/>
            </a:pPr>
            <a:endParaRPr lang="en-IN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96841" y="1080492"/>
            <a:ext cx="8928421" cy="65527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7050373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928992" cy="7632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0070C0"/>
                </a:solidFill>
              </a:rPr>
              <a:t>Railway exams </a:t>
            </a:r>
          </a:p>
          <a:p>
            <a:pPr marL="0" indent="0">
              <a:buNone/>
            </a:pPr>
            <a:r>
              <a:rPr lang="en-IN" b="1" u="sng" dirty="0" smtClean="0">
                <a:solidFill>
                  <a:srgbClr val="C00000"/>
                </a:solidFill>
              </a:rPr>
              <a:t>Railway </a:t>
            </a:r>
            <a:r>
              <a:rPr lang="en-IN" b="1" u="sng" dirty="0">
                <a:solidFill>
                  <a:srgbClr val="C00000"/>
                </a:solidFill>
              </a:rPr>
              <a:t>Recruitment Board (RRB)</a:t>
            </a:r>
            <a:endParaRPr lang="en-US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	</a:t>
            </a:r>
            <a:r>
              <a:rPr lang="en-US" sz="2000" b="1" dirty="0" smtClean="0">
                <a:solidFill>
                  <a:srgbClr val="C00000"/>
                </a:solidFill>
              </a:rPr>
              <a:t>( </a:t>
            </a:r>
            <a:r>
              <a:rPr lang="en-US" sz="2000" b="1" dirty="0" smtClean="0">
                <a:solidFill>
                  <a:srgbClr val="C00000"/>
                </a:solidFill>
                <a:hlinkClick r:id="rId2"/>
              </a:rPr>
              <a:t>https://www.rrbcdg.gov.in/</a:t>
            </a:r>
            <a:r>
              <a:rPr lang="en-US" sz="2000" b="1" dirty="0" smtClean="0">
                <a:solidFill>
                  <a:srgbClr val="C00000"/>
                </a:solidFill>
              </a:rPr>
              <a:t> )</a:t>
            </a:r>
            <a:endParaRPr lang="en-US" sz="20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1)  RRB Group-D</a:t>
            </a:r>
            <a:r>
              <a:rPr lang="en-US" sz="2000" dirty="0" smtClean="0"/>
              <a:t>  </a:t>
            </a:r>
            <a:r>
              <a:rPr lang="en-US" sz="1600" b="1" dirty="0" smtClean="0"/>
              <a:t>( </a:t>
            </a:r>
            <a:r>
              <a:rPr lang="en-US" sz="1600" b="1" dirty="0" smtClean="0">
                <a:hlinkClick r:id="rId3"/>
              </a:rPr>
              <a:t>https://www.embibe.com/exams/rrb-group-d-eligibility/</a:t>
            </a:r>
            <a:r>
              <a:rPr lang="en-US" sz="1600" b="1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2) RRB  ALP</a:t>
            </a:r>
            <a:r>
              <a:rPr lang="en-US" sz="2000" dirty="0" smtClean="0">
                <a:solidFill>
                  <a:srgbClr val="00B050"/>
                </a:solidFill>
              </a:rPr>
              <a:t> (</a:t>
            </a:r>
            <a:r>
              <a:rPr lang="en-IN" sz="2000" b="1" dirty="0">
                <a:solidFill>
                  <a:srgbClr val="00B050"/>
                </a:solidFill>
              </a:rPr>
              <a:t>Assistant Loco Pilot</a:t>
            </a:r>
            <a:r>
              <a:rPr lang="en-US" sz="2000" b="1" dirty="0" smtClean="0">
                <a:solidFill>
                  <a:srgbClr val="00B050"/>
                </a:solidFill>
              </a:rPr>
              <a:t> </a:t>
            </a:r>
            <a:r>
              <a:rPr lang="en-US" sz="2000" dirty="0" smtClean="0">
                <a:solidFill>
                  <a:srgbClr val="00B050"/>
                </a:solidFill>
              </a:rPr>
              <a:t>) </a:t>
            </a:r>
            <a:r>
              <a:rPr lang="en-US" sz="1600" b="1" dirty="0" smtClean="0"/>
              <a:t>( </a:t>
            </a:r>
            <a:r>
              <a:rPr lang="en-US" sz="1600" b="1" dirty="0" smtClean="0">
                <a:hlinkClick r:id="rId4"/>
              </a:rPr>
              <a:t>https://prepp.in/rrb-alp-exam/exam-pattern</a:t>
            </a:r>
            <a:r>
              <a:rPr lang="en-US" sz="1600" b="1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3) DFCCIL  </a:t>
            </a:r>
            <a:r>
              <a:rPr lang="en-US" sz="2100" b="1" dirty="0" smtClean="0">
                <a:solidFill>
                  <a:srgbClr val="00B050"/>
                </a:solidFill>
              </a:rPr>
              <a:t>(</a:t>
            </a:r>
            <a:r>
              <a:rPr lang="en-US" sz="2100" b="1" dirty="0">
                <a:solidFill>
                  <a:srgbClr val="00B050"/>
                </a:solidFill>
              </a:rPr>
              <a:t>Dedicated Freight Corridor Corporation of India </a:t>
            </a:r>
            <a:r>
              <a:rPr lang="en-US" sz="2100" b="1" dirty="0" smtClean="0">
                <a:solidFill>
                  <a:srgbClr val="00B050"/>
                </a:solidFill>
              </a:rPr>
              <a:t>Limited)</a:t>
            </a:r>
            <a:r>
              <a:rPr lang="en-US" sz="2100" b="1" dirty="0" smtClean="0"/>
              <a:t> </a:t>
            </a:r>
            <a:r>
              <a:rPr lang="en-US" sz="1600" b="1" dirty="0" smtClean="0"/>
              <a:t>( </a:t>
            </a:r>
            <a:r>
              <a:rPr lang="en-US" sz="1600" b="1" dirty="0" smtClean="0">
                <a:hlinkClick r:id="rId5"/>
              </a:rPr>
              <a:t>https://prepp.in/dfccil- executive-exam</a:t>
            </a:r>
            <a:r>
              <a:rPr lang="en-US" sz="1600" b="1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4) RRB  ASM (</a:t>
            </a:r>
            <a:r>
              <a:rPr lang="en-IN" sz="2000" b="1" dirty="0">
                <a:solidFill>
                  <a:srgbClr val="00B050"/>
                </a:solidFill>
              </a:rPr>
              <a:t>Assistant Station </a:t>
            </a:r>
            <a:r>
              <a:rPr lang="en-IN" sz="2000" b="1" dirty="0" smtClean="0">
                <a:solidFill>
                  <a:srgbClr val="00B050"/>
                </a:solidFill>
              </a:rPr>
              <a:t>Master</a:t>
            </a:r>
            <a:r>
              <a:rPr lang="en-US" sz="2000" b="1" dirty="0" smtClean="0">
                <a:solidFill>
                  <a:srgbClr val="00B050"/>
                </a:solidFill>
              </a:rPr>
              <a:t>)</a:t>
            </a:r>
            <a:r>
              <a:rPr lang="en-US" sz="2000" b="1" dirty="0" smtClean="0"/>
              <a:t> </a:t>
            </a:r>
            <a:r>
              <a:rPr lang="en-US" sz="1700" b="1" dirty="0" smtClean="0"/>
              <a:t>( </a:t>
            </a:r>
            <a:r>
              <a:rPr lang="en-US" sz="1700" b="1" dirty="0" smtClean="0">
                <a:hlinkClick r:id="rId6"/>
              </a:rPr>
              <a:t>https://testbook.com/rrb-asm/eligibility-criteria</a:t>
            </a:r>
            <a:r>
              <a:rPr lang="en-US" sz="1700" b="1" dirty="0" smtClean="0"/>
              <a:t> )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5</a:t>
            </a:r>
            <a:r>
              <a:rPr lang="en-US" sz="2000" b="1" dirty="0" smtClean="0">
                <a:solidFill>
                  <a:srgbClr val="00B050"/>
                </a:solidFill>
              </a:rPr>
              <a:t>) DRMC  CRA (</a:t>
            </a:r>
            <a:r>
              <a:rPr lang="en-IN" sz="2000" b="1" dirty="0">
                <a:solidFill>
                  <a:srgbClr val="00B050"/>
                </a:solidFill>
              </a:rPr>
              <a:t>Delhi Metro Rail </a:t>
            </a:r>
            <a:r>
              <a:rPr lang="en-IN" sz="2000" b="1" dirty="0" smtClean="0">
                <a:solidFill>
                  <a:srgbClr val="00B050"/>
                </a:solidFill>
              </a:rPr>
              <a:t>Corporation-</a:t>
            </a:r>
            <a:r>
              <a:rPr lang="en-IN" sz="2000" b="1" dirty="0">
                <a:solidFill>
                  <a:srgbClr val="00B050"/>
                </a:solidFill>
              </a:rPr>
              <a:t>Customer Relation Assistant</a:t>
            </a:r>
            <a:r>
              <a:rPr lang="en-US" sz="2000" b="1" dirty="0" smtClean="0">
                <a:solidFill>
                  <a:srgbClr val="00B050"/>
                </a:solidFill>
              </a:rPr>
              <a:t> )</a:t>
            </a:r>
            <a:r>
              <a:rPr lang="en-US" sz="1600" b="1" dirty="0" smtClean="0">
                <a:solidFill>
                  <a:srgbClr val="00B05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1600" b="1" dirty="0" smtClean="0"/>
              <a:t>( </a:t>
            </a:r>
            <a:r>
              <a:rPr lang="en-US" sz="1600" b="1" dirty="0" smtClean="0">
                <a:hlinkClick r:id="rId7"/>
              </a:rPr>
              <a:t>https://testbook.com/dmrc-cra/eligibility-criteria</a:t>
            </a:r>
            <a:r>
              <a:rPr lang="en-US" sz="1600" b="1" dirty="0" smtClean="0"/>
              <a:t> 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6) RRB  JE (</a:t>
            </a:r>
            <a:r>
              <a:rPr lang="en-IN" sz="2000" b="1" dirty="0">
                <a:solidFill>
                  <a:srgbClr val="00B050"/>
                </a:solidFill>
              </a:rPr>
              <a:t>Junior Engineer</a:t>
            </a:r>
            <a:r>
              <a:rPr lang="en-US" sz="2000" b="1" dirty="0" smtClean="0">
                <a:solidFill>
                  <a:srgbClr val="00B050"/>
                </a:solidFill>
              </a:rPr>
              <a:t>) </a:t>
            </a:r>
            <a:r>
              <a:rPr lang="en-US" sz="1700" b="1" dirty="0" smtClean="0"/>
              <a:t>( </a:t>
            </a:r>
            <a:r>
              <a:rPr lang="en-US" sz="1700" b="1" dirty="0" smtClean="0">
                <a:hlinkClick r:id="rId8"/>
              </a:rPr>
              <a:t>https://testbook.com/rrb-je/exam-pattern</a:t>
            </a:r>
            <a:r>
              <a:rPr lang="en-US" sz="1700" b="1" dirty="0" smtClean="0"/>
              <a:t> )</a:t>
            </a:r>
            <a:endParaRPr lang="en-US" sz="17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7) BIS (</a:t>
            </a:r>
            <a:r>
              <a:rPr lang="en-IN" sz="2000" b="1" dirty="0"/>
              <a:t> Bureau of Indian Standards</a:t>
            </a:r>
            <a:r>
              <a:rPr lang="en-US" sz="2000" b="1" dirty="0" smtClean="0"/>
              <a:t> ) ( </a:t>
            </a:r>
            <a:r>
              <a:rPr lang="en-US" sz="2000" b="1" dirty="0" smtClean="0">
                <a:hlinkClick r:id="rId9"/>
              </a:rPr>
              <a:t>https://prepp.in/bis-recruitment-exam</a:t>
            </a:r>
            <a:r>
              <a:rPr lang="en-US" sz="2000" b="1" dirty="0" smtClean="0"/>
              <a:t> ) 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8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) ICAR ( IARI) (</a:t>
            </a: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Indian Council of Agricultural Research Indian Agricultural Research Institute Technician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Exam)</a:t>
            </a:r>
            <a:r>
              <a:rPr lang="en-US" sz="2000" dirty="0" smtClean="0">
                <a:solidFill>
                  <a:schemeClr val="accent2">
                    <a:lumMod val="75000"/>
                  </a:schemeClr>
                </a:solidFill>
              </a:rPr>
              <a:t>  </a:t>
            </a:r>
            <a:r>
              <a:rPr lang="en-US" sz="1800" b="1" dirty="0" smtClean="0"/>
              <a:t>( </a:t>
            </a:r>
            <a:r>
              <a:rPr lang="en-US" sz="1800" b="1" dirty="0" smtClean="0">
                <a:hlinkClick r:id="rId10"/>
              </a:rPr>
              <a:t>https://prepp.in/icar-iari-exam</a:t>
            </a:r>
            <a:r>
              <a:rPr lang="en-US" sz="1800" b="1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accent2">
                    <a:lumMod val="75000"/>
                  </a:schemeClr>
                </a:solidFill>
              </a:rPr>
              <a:t>9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) RPF  SI (</a:t>
            </a:r>
            <a:r>
              <a:rPr lang="en-IN" sz="2000" b="1" dirty="0">
                <a:solidFill>
                  <a:schemeClr val="accent2">
                    <a:lumMod val="75000"/>
                  </a:schemeClr>
                </a:solidFill>
              </a:rPr>
              <a:t>Railway Protection </a:t>
            </a:r>
            <a:r>
              <a:rPr lang="en-IN" sz="2000" b="1" dirty="0" smtClean="0">
                <a:solidFill>
                  <a:schemeClr val="accent2">
                    <a:lumMod val="75000"/>
                  </a:schemeClr>
                </a:solidFill>
              </a:rPr>
              <a:t>Force-</a:t>
            </a:r>
            <a:r>
              <a:rPr lang="en-IN" sz="2000" b="1" dirty="0">
                <a:solidFill>
                  <a:schemeClr val="accent2">
                    <a:lumMod val="75000"/>
                  </a:schemeClr>
                </a:solidFill>
              </a:rPr>
              <a:t>Sub Inspector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) </a:t>
            </a:r>
            <a:r>
              <a:rPr lang="en-US" sz="1800" b="1" dirty="0" smtClean="0"/>
              <a:t>( </a:t>
            </a:r>
            <a:r>
              <a:rPr lang="en-US" sz="1800" b="1" dirty="0" smtClean="0">
                <a:hlinkClick r:id="rId11"/>
              </a:rPr>
              <a:t>https://prepp.in/rpf-si-exam</a:t>
            </a:r>
            <a:r>
              <a:rPr lang="en-US" sz="1800" b="1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10) RPSF (</a:t>
            </a:r>
            <a:r>
              <a:rPr lang="en-IN" sz="2000" b="1" dirty="0">
                <a:solidFill>
                  <a:schemeClr val="accent2">
                    <a:lumMod val="75000"/>
                  </a:schemeClr>
                </a:solidFill>
              </a:rPr>
              <a:t>Railway Protection Special Force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 )</a:t>
            </a:r>
            <a:r>
              <a:rPr lang="en-US" sz="2000" dirty="0" smtClean="0"/>
              <a:t> </a:t>
            </a:r>
            <a:r>
              <a:rPr lang="en-US" sz="1800" b="1" dirty="0" smtClean="0"/>
              <a:t>( </a:t>
            </a:r>
            <a:r>
              <a:rPr lang="en-US" sz="1800" b="1" dirty="0" smtClean="0">
                <a:hlinkClick r:id="rId12"/>
              </a:rPr>
              <a:t>https://prepp.in/rpsf-recruitment-exam</a:t>
            </a:r>
            <a:r>
              <a:rPr lang="en-US" sz="1800" b="1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11) RRB  NTPC(</a:t>
            </a:r>
            <a:r>
              <a:rPr lang="en-IN" sz="2000" b="1" dirty="0">
                <a:solidFill>
                  <a:schemeClr val="accent2">
                    <a:lumMod val="75000"/>
                  </a:schemeClr>
                </a:solidFill>
              </a:rPr>
              <a:t>Non-Technical Popular Categories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) </a:t>
            </a:r>
            <a:r>
              <a:rPr lang="en-US" sz="1700" b="1" dirty="0" smtClean="0"/>
              <a:t>( </a:t>
            </a:r>
            <a:r>
              <a:rPr lang="en-US" sz="1700" b="1" dirty="0" smtClean="0">
                <a:hlinkClick r:id="rId13"/>
              </a:rPr>
              <a:t>https://prepp.in/rrb-ntpc-exam/eligibility</a:t>
            </a:r>
            <a:r>
              <a:rPr lang="en-US" sz="1700" b="1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12) RRB  Junior  Stenographer </a:t>
            </a:r>
            <a:r>
              <a:rPr lang="en-US" sz="1800" b="1" dirty="0" smtClean="0"/>
              <a:t>( </a:t>
            </a:r>
            <a:r>
              <a:rPr lang="en-US" sz="1800" b="1" dirty="0" smtClean="0">
                <a:hlinkClick r:id="rId14"/>
              </a:rPr>
              <a:t>https://prepp.in/rrb-junior-stenographer-exam</a:t>
            </a:r>
            <a:r>
              <a:rPr lang="en-US" sz="1800" b="1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13) RRB Junior  Translator </a:t>
            </a:r>
            <a:r>
              <a:rPr lang="en-US" sz="1800" b="1" dirty="0" smtClean="0"/>
              <a:t>( </a:t>
            </a:r>
            <a:r>
              <a:rPr lang="en-US" sz="1800" b="1" dirty="0" smtClean="0">
                <a:hlinkClick r:id="rId15"/>
              </a:rPr>
              <a:t>https://prepp.in/rrb-junior-translator-exam</a:t>
            </a:r>
            <a:r>
              <a:rPr lang="en-US" sz="1800" b="1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14) </a:t>
            </a:r>
            <a:r>
              <a:rPr lang="en-IN" sz="2000" b="1" dirty="0">
                <a:solidFill>
                  <a:schemeClr val="accent2">
                    <a:lumMod val="75000"/>
                  </a:schemeClr>
                </a:solidFill>
              </a:rPr>
              <a:t>RPF </a:t>
            </a:r>
            <a:r>
              <a:rPr lang="en-IN" sz="2000" b="1" dirty="0" smtClean="0">
                <a:solidFill>
                  <a:schemeClr val="accent2">
                    <a:lumMod val="75000"/>
                  </a:schemeClr>
                </a:solidFill>
              </a:rPr>
              <a:t>Constable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16"/>
              </a:rPr>
              <a:t>https://prepp.in/rpf-constable-exam</a:t>
            </a:r>
            <a:r>
              <a:rPr lang="en-IN" sz="2000" dirty="0" smtClean="0"/>
              <a:t> )</a:t>
            </a:r>
            <a:endParaRPr lang="en-IN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38007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55959614"/>
              </p:ext>
            </p:extLst>
          </p:nvPr>
        </p:nvGraphicFramePr>
        <p:xfrm>
          <a:off x="179512" y="144389"/>
          <a:ext cx="8856982" cy="7624725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187200"/>
                <a:gridCol w="816200"/>
                <a:gridCol w="1583313"/>
                <a:gridCol w="3220721"/>
                <a:gridCol w="1244370"/>
                <a:gridCol w="805178"/>
              </a:tblGrid>
              <a:tr h="648071"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Exam       Name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Age Limit</a:t>
                      </a:r>
                      <a:r>
                        <a:rPr lang="en-IN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Educational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Qualification</a:t>
                      </a:r>
                      <a:endParaRPr lang="en-IN" sz="1600" b="1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                Syllabus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Total Marks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600" dirty="0" smtClean="0">
                          <a:solidFill>
                            <a:srgbClr val="C00000"/>
                          </a:solidFill>
                        </a:rPr>
                        <a:t>Time</a:t>
                      </a:r>
                    </a:p>
                    <a:p>
                      <a:r>
                        <a:rPr lang="en-IN" sz="1600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IN" sz="1600" dirty="0" err="1" smtClean="0">
                          <a:solidFill>
                            <a:srgbClr val="C00000"/>
                          </a:solidFill>
                        </a:rPr>
                        <a:t>Mins</a:t>
                      </a:r>
                      <a:r>
                        <a:rPr lang="en-IN" sz="16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  <a:endParaRPr lang="en-IN" sz="160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747861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RRB Group-D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18-33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Cleared X </a:t>
                      </a:r>
                      <a:r>
                        <a:rPr lang="en-IN" sz="18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standard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Mathematics, General Science, Reasoning, GA/Current Affairs</a:t>
                      </a:r>
                      <a:endParaRPr lang="en-IN" sz="18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100/100</a:t>
                      </a:r>
                    </a:p>
                    <a:p>
                      <a:r>
                        <a:rPr lang="en-IN" sz="1600" dirty="0" smtClean="0"/>
                        <a:t>questions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90 </a:t>
                      </a:r>
                      <a:endParaRPr lang="en-IN" sz="1800" dirty="0"/>
                    </a:p>
                  </a:txBody>
                  <a:tcPr/>
                </a:tc>
              </a:tr>
              <a:tr h="119599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RRB  ALP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18-30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Degree/ diploma in engineering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 CE,</a:t>
                      </a:r>
                      <a:r>
                        <a:rPr lang="en-IN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ME, AE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Logical reasoning, general intelligence, general awareness, current affairs, mathematics, general science and </a:t>
                      </a:r>
                      <a:r>
                        <a:rPr lang="en-US" sz="1800" b="0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Engineering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700" b="1" dirty="0" smtClean="0">
                          <a:solidFill>
                            <a:srgbClr val="7030A0"/>
                          </a:solidFill>
                        </a:rPr>
                        <a:t>Stage 1-75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Stage 2-175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90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120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97193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DFCCIL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18-30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</a:t>
                      </a:r>
                      <a:r>
                        <a:rPr lang="en-IN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engineering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Knowledge, General Aptitude/Reasoning, Engineering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120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120</a:t>
                      </a:r>
                      <a:endParaRPr lang="en-IN" sz="1800" dirty="0"/>
                    </a:p>
                  </a:txBody>
                  <a:tcPr/>
                </a:tc>
              </a:tr>
              <a:tr h="97193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RRB  ASM</a:t>
                      </a:r>
                      <a:r>
                        <a:rPr lang="en-US" sz="1800" dirty="0" smtClean="0"/>
                        <a:t>  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18-32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Maths, General Intelligence &amp; Reasoning,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General Awareness on Current Affairs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90</a:t>
                      </a:r>
                      <a:endParaRPr lang="en-IN" sz="1800" dirty="0"/>
                    </a:p>
                  </a:txBody>
                  <a:tcPr/>
                </a:tc>
              </a:tr>
              <a:tr h="11610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 smtClean="0"/>
                        <a:t>DRMC  CRA</a:t>
                      </a:r>
                      <a:endParaRPr lang="en-IN" sz="1800" b="1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18-30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Awareness, Quantitative Aptitude, General Reasoning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English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Stage 1-120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Stage 2-60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90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45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</a:tr>
              <a:tr h="190021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 smtClean="0"/>
                        <a:t>RRB  JE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18-33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Diploma</a:t>
                      </a:r>
                      <a:r>
                        <a:rPr lang="en-IN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engineering</a:t>
                      </a:r>
                      <a:endParaRPr lang="en-IN" sz="1800" dirty="0" smtClean="0"/>
                    </a:p>
                    <a:p>
                      <a:r>
                        <a:rPr lang="en-IN" sz="1800" dirty="0" smtClean="0"/>
                        <a:t>(CE, ME,EEE,AE)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Math,</a:t>
                      </a:r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General Intelligence and Reasoning, General Awareness</a:t>
                      </a:r>
                    </a:p>
                    <a:p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&amp;</a:t>
                      </a:r>
                      <a:r>
                        <a:rPr lang="en-IN" sz="1600" b="1" i="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Science</a:t>
                      </a:r>
                    </a:p>
                    <a:p>
                      <a:r>
                        <a:rPr lang="en-IN" sz="1600" b="1" i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 ,Physics,</a:t>
                      </a:r>
                    </a:p>
                    <a:p>
                      <a:r>
                        <a:rPr lang="en-IN" sz="1600" b="1" i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Chemistry,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Basics of </a:t>
                      </a:r>
                      <a:r>
                        <a:rPr lang="en-IN" sz="1600" b="1" i="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Computer,EVS,PollutionControl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</a:p>
                    <a:p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Technical Abilities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Stage 1-100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Stage 2-150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90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120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4070627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216397"/>
            <a:ext cx="8784976" cy="74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dirty="0" smtClean="0">
                <a:solidFill>
                  <a:srgbClr val="C00000"/>
                </a:solidFill>
              </a:rPr>
              <a:t>Union </a:t>
            </a:r>
            <a:r>
              <a:rPr lang="en-IN" sz="3600" b="1" dirty="0">
                <a:solidFill>
                  <a:srgbClr val="C00000"/>
                </a:solidFill>
              </a:rPr>
              <a:t>Public Service </a:t>
            </a:r>
            <a:r>
              <a:rPr lang="en-IN" sz="3600" b="1" dirty="0" smtClean="0">
                <a:solidFill>
                  <a:srgbClr val="C00000"/>
                </a:solidFill>
              </a:rPr>
              <a:t>Commission</a:t>
            </a:r>
            <a:endParaRPr lang="en-US" sz="3600" b="1" dirty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(UPSC) </a:t>
            </a:r>
            <a:r>
              <a:rPr lang="en-US" sz="2000" b="1" dirty="0" smtClean="0"/>
              <a:t>( </a:t>
            </a:r>
            <a:r>
              <a:rPr lang="en-US" sz="2000" b="1" dirty="0" smtClean="0">
                <a:hlinkClick r:id="rId2"/>
              </a:rPr>
              <a:t>https://www.upsc.gov.in/</a:t>
            </a:r>
            <a:r>
              <a:rPr lang="en-US" sz="2000" b="1" dirty="0" smtClean="0"/>
              <a:t> )</a:t>
            </a:r>
            <a:endParaRPr lang="en-US" b="1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1) What is the full form of UPSC ?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a) </a:t>
            </a:r>
            <a:r>
              <a:rPr lang="en-IN" sz="2000" b="1" dirty="0"/>
              <a:t>Union Public Service </a:t>
            </a:r>
            <a:r>
              <a:rPr lang="en-IN" sz="2000" b="1" dirty="0" smtClean="0"/>
              <a:t>Commission</a:t>
            </a:r>
            <a:r>
              <a:rPr lang="en-IN" sz="2000" dirty="0" smtClean="0"/>
              <a:t>        b) </a:t>
            </a:r>
            <a:r>
              <a:rPr lang="en-IN" sz="2000" dirty="0"/>
              <a:t>Union Public </a:t>
            </a:r>
            <a:r>
              <a:rPr lang="en-IN" sz="2000" dirty="0" smtClean="0"/>
              <a:t>State Commission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c) United </a:t>
            </a:r>
            <a:r>
              <a:rPr lang="en-IN" sz="2000" dirty="0" smtClean="0"/>
              <a:t>Public </a:t>
            </a:r>
            <a:r>
              <a:rPr lang="en-IN" sz="2000" dirty="0"/>
              <a:t>Service </a:t>
            </a:r>
            <a:r>
              <a:rPr lang="en-IN" sz="2000" dirty="0" smtClean="0"/>
              <a:t>Commission       d) none of these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2) </a:t>
            </a:r>
            <a:r>
              <a:rPr lang="en-US" sz="2000" dirty="0"/>
              <a:t>Which recruitment </a:t>
            </a:r>
            <a:r>
              <a:rPr lang="en-US" sz="2000" dirty="0" smtClean="0"/>
              <a:t>commission conducts </a:t>
            </a:r>
            <a:r>
              <a:rPr lang="en-IN" sz="2000" dirty="0" smtClean="0"/>
              <a:t>Civil </a:t>
            </a:r>
            <a:r>
              <a:rPr lang="en-IN" sz="2000" dirty="0"/>
              <a:t>Services </a:t>
            </a:r>
            <a:r>
              <a:rPr lang="en-IN" sz="2000" dirty="0" smtClean="0"/>
              <a:t>Examination (CSE)?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a) </a:t>
            </a:r>
            <a:r>
              <a:rPr lang="en-US" sz="2000" b="1" dirty="0" smtClean="0"/>
              <a:t>UPSC</a:t>
            </a:r>
            <a:r>
              <a:rPr lang="en-US" sz="2000" dirty="0" smtClean="0"/>
              <a:t> 				b) RBI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SSC				d) RRB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3)  How many posts are there in UPSC-CSE ?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a) 23				b) </a:t>
            </a:r>
            <a:r>
              <a:rPr lang="en-US" sz="2000" b="1" dirty="0" smtClean="0"/>
              <a:t>24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28				d) 40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4) What is the  minimum educational qualification required for </a:t>
            </a:r>
            <a:r>
              <a:rPr lang="en-US" sz="2000" dirty="0"/>
              <a:t>appearing in </a:t>
            </a:r>
            <a:r>
              <a:rPr lang="en-US" sz="2000" dirty="0" smtClean="0"/>
              <a:t>UPSC?</a:t>
            </a:r>
          </a:p>
          <a:p>
            <a:pPr marL="0" indent="0">
              <a:buNone/>
            </a:pPr>
            <a:r>
              <a:rPr lang="en-US" sz="2000" dirty="0" smtClean="0"/>
              <a:t>	a) </a:t>
            </a:r>
            <a:r>
              <a:rPr lang="en-US" sz="2000" b="1" dirty="0" smtClean="0"/>
              <a:t>Graduation</a:t>
            </a:r>
            <a:r>
              <a:rPr lang="en-US" sz="2000" dirty="0" smtClean="0"/>
              <a:t> 			b) Masters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</a:t>
            </a:r>
            <a:r>
              <a:rPr lang="en-US" sz="2000" dirty="0" err="1" smtClean="0"/>
              <a:t>P.hD</a:t>
            </a:r>
            <a:r>
              <a:rPr lang="en-US" sz="2000" dirty="0" smtClean="0"/>
              <a:t>				d) None of these	</a:t>
            </a:r>
            <a:endParaRPr lang="en-IN" sz="2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020272" y="432422"/>
            <a:ext cx="1728192" cy="1317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237359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710236075"/>
              </p:ext>
            </p:extLst>
          </p:nvPr>
        </p:nvGraphicFramePr>
        <p:xfrm>
          <a:off x="107504" y="216396"/>
          <a:ext cx="8928102" cy="7301989"/>
        </p:xfrm>
        <a:graphic>
          <a:graphicData uri="http://schemas.openxmlformats.org/drawingml/2006/table">
            <a:tbl>
              <a:tblPr firstRow="1" bandRow="1">
                <a:tableStyleId>{E8B1032C-EA38-4F05-BA0D-38AFFFC7BED3}</a:tableStyleId>
              </a:tblPr>
              <a:tblGrid>
                <a:gridCol w="1223690"/>
                <a:gridCol w="864096"/>
                <a:gridCol w="1296144"/>
                <a:gridCol w="3744416"/>
                <a:gridCol w="936104"/>
                <a:gridCol w="863652"/>
              </a:tblGrid>
              <a:tr h="648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Exam       Name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Age Limit</a:t>
                      </a:r>
                      <a:r>
                        <a:rPr lang="en-IN" sz="1800" b="1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endParaRPr lang="en-IN" sz="1800" b="1" dirty="0" smtClean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Educational</a:t>
                      </a:r>
                    </a:p>
                    <a:p>
                      <a:pPr algn="ctr"/>
                      <a:r>
                        <a:rPr lang="en-IN" sz="16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Qualification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                Syllabus</a:t>
                      </a:r>
                    </a:p>
                    <a:p>
                      <a:endParaRPr lang="en-IN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Total Marks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Time</a:t>
                      </a:r>
                    </a:p>
                    <a:p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(</a:t>
                      </a:r>
                      <a:r>
                        <a:rPr lang="en-IN" sz="18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Mins</a:t>
                      </a:r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ICAR</a:t>
                      </a:r>
                    </a:p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(IARI)</a:t>
                      </a:r>
                      <a:endParaRPr lang="en-IN" sz="1800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18-30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Knowledge, Mathematics,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Science, Social Science</a:t>
                      </a:r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100</a:t>
                      </a:r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90</a:t>
                      </a:r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</a:tr>
              <a:tr h="90388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RPF  SI 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20-25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Awareness, Arithmetic Math,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Intelligence &amp; reasoning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120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90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9408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/>
                          </a:solidFill>
                        </a:rPr>
                        <a:t>RPSF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18-25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passed SSC/10</a:t>
                      </a:r>
                      <a:r>
                        <a:rPr lang="en-IN" sz="1700" b="0" i="0" kern="1200" baseline="300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IN" sz="1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(Constable)</a:t>
                      </a:r>
                    </a:p>
                    <a:p>
                      <a:r>
                        <a:rPr lang="en-IN" sz="1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 </a:t>
                      </a:r>
                    </a:p>
                    <a:p>
                      <a:r>
                        <a:rPr lang="en-IN" sz="17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(SI)</a:t>
                      </a:r>
                      <a:endParaRPr lang="en-IN" sz="17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Mathematics , General reasoning,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</a:t>
                      </a:r>
                    </a:p>
                    <a:p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120</a:t>
                      </a:r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90</a:t>
                      </a:r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RRB- NTPC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18-33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/>
                        <a:t>12</a:t>
                      </a:r>
                      <a:r>
                        <a:rPr lang="en-IN" sz="2000" baseline="30000" dirty="0" smtClean="0"/>
                        <a:t>th</a:t>
                      </a:r>
                      <a:r>
                        <a:rPr lang="en-IN" sz="2000" dirty="0" smtClean="0"/>
                        <a:t> Pass</a:t>
                      </a:r>
                      <a:endParaRPr lang="en-IN" sz="20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Mathematics , GI &amp; General reasoning,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</a:t>
                      </a: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120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90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1445518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RRB  Junior  </a:t>
                      </a:r>
                      <a:r>
                        <a:rPr lang="en-US" sz="1800" b="1" dirty="0" err="1" smtClean="0">
                          <a:solidFill>
                            <a:schemeClr val="tx1"/>
                          </a:solidFill>
                        </a:rPr>
                        <a:t>Stenogr-apher</a:t>
                      </a:r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18-30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12</a:t>
                      </a:r>
                      <a:r>
                        <a:rPr lang="en-IN" sz="2000" baseline="30000" dirty="0" smtClean="0"/>
                        <a:t>th</a:t>
                      </a:r>
                      <a:r>
                        <a:rPr lang="en-IN" sz="2000" dirty="0" smtClean="0"/>
                        <a:t> Pass</a:t>
                      </a:r>
                    </a:p>
                    <a:p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Awareness, Hindi or English Language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Typing – English</a:t>
                      </a:r>
                      <a:r>
                        <a:rPr lang="en-IN" sz="1800" b="0" i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-</a:t>
                      </a:r>
                      <a:r>
                        <a:rPr lang="en-IN" sz="1800" b="0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80 wpm in 10</a:t>
                      </a:r>
                      <a:r>
                        <a:rPr lang="en-IN" sz="1800" b="0" i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Mins</a:t>
                      </a:r>
                      <a:endParaRPr lang="en-IN" sz="1800" b="0" i="0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Transcription Time-</a:t>
                      </a:r>
                      <a:r>
                        <a:rPr lang="en-IN" sz="1800" b="0" i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800" b="0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50 </a:t>
                      </a:r>
                      <a:r>
                        <a:rPr lang="en-IN" sz="1800" b="0" i="0" kern="1200" dirty="0" err="1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Mins</a:t>
                      </a:r>
                      <a:endParaRPr lang="en-IN" sz="1800" b="0" dirty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100</a:t>
                      </a:r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90</a:t>
                      </a:r>
                      <a:endParaRPr lang="en-IN" sz="1800" dirty="0"/>
                    </a:p>
                  </a:txBody>
                  <a:tcPr>
                    <a:solidFill>
                      <a:schemeClr val="accent2">
                        <a:lumMod val="75000"/>
                        <a:alpha val="20000"/>
                      </a:schemeClr>
                    </a:solidFill>
                  </a:tcPr>
                </a:tc>
              </a:tr>
              <a:tr h="981703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RRB Junior  Translator </a:t>
                      </a:r>
                      <a:endParaRPr lang="en-IN" sz="18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18-33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Master's Degree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Mathematics, General Intelligence &amp; Reasoning, General Awareness,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Science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100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90</a:t>
                      </a:r>
                      <a:endParaRPr lang="en-IN" sz="1800" dirty="0"/>
                    </a:p>
                  </a:txBody>
                  <a:tcP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168064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88"/>
            <a:ext cx="8784976" cy="7632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3900" b="1" u="sng" dirty="0" smtClean="0">
                <a:solidFill>
                  <a:schemeClr val="accent5">
                    <a:lumMod val="50000"/>
                  </a:schemeClr>
                </a:solidFill>
              </a:rPr>
              <a:t>Banking &amp; Insurance Exams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1</a:t>
            </a:r>
            <a:r>
              <a:rPr lang="en-US" sz="2000" b="1" dirty="0" smtClean="0">
                <a:solidFill>
                  <a:srgbClr val="00B050"/>
                </a:solidFill>
              </a:rPr>
              <a:t>) IBPS PO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2"/>
              </a:rPr>
              <a:t>https://prepp.in/ibps-po-exam/eligibility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2</a:t>
            </a:r>
            <a:r>
              <a:rPr lang="en-US" sz="2000" b="1" dirty="0" smtClean="0">
                <a:solidFill>
                  <a:srgbClr val="00B050"/>
                </a:solidFill>
              </a:rPr>
              <a:t>) IBPS Clerk </a:t>
            </a:r>
            <a:r>
              <a:rPr lang="en-US" sz="2000" dirty="0"/>
              <a:t>( </a:t>
            </a:r>
            <a:r>
              <a:rPr lang="en-US" sz="2000" dirty="0" smtClean="0">
                <a:hlinkClick r:id="rId3"/>
              </a:rPr>
              <a:t>https://prepp.in/ibps-clerk-exam/eligibility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3</a:t>
            </a:r>
            <a:r>
              <a:rPr lang="en-US" sz="2000" b="1" dirty="0" smtClean="0">
                <a:solidFill>
                  <a:srgbClr val="00B050"/>
                </a:solidFill>
              </a:rPr>
              <a:t>) IBPS  RRB </a:t>
            </a:r>
            <a:r>
              <a:rPr lang="en-US" sz="2000" dirty="0"/>
              <a:t>( </a:t>
            </a:r>
            <a:r>
              <a:rPr lang="en-US" sz="2000" dirty="0" smtClean="0">
                <a:hlinkClick r:id="rId4"/>
              </a:rPr>
              <a:t>https://prepp.in/ibps-rrb-exam/eligibility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4</a:t>
            </a:r>
            <a:r>
              <a:rPr lang="en-US" sz="2000" b="1" dirty="0" smtClean="0">
                <a:solidFill>
                  <a:srgbClr val="00B050"/>
                </a:solidFill>
              </a:rPr>
              <a:t>) SBI  PO </a:t>
            </a:r>
            <a:r>
              <a:rPr lang="en-US" sz="2000" dirty="0"/>
              <a:t>( </a:t>
            </a:r>
            <a:r>
              <a:rPr lang="en-US" sz="2000" dirty="0" smtClean="0">
                <a:hlinkClick r:id="rId5"/>
              </a:rPr>
              <a:t>https://prepp.in/sbi-po-exam/eligibility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5</a:t>
            </a:r>
            <a:r>
              <a:rPr lang="en-US" sz="2000" b="1" dirty="0" smtClean="0">
                <a:solidFill>
                  <a:srgbClr val="00B050"/>
                </a:solidFill>
              </a:rPr>
              <a:t>) SBI  Clerk </a:t>
            </a:r>
            <a:r>
              <a:rPr lang="en-US" sz="2000" dirty="0"/>
              <a:t>( </a:t>
            </a:r>
            <a:r>
              <a:rPr lang="en-US" sz="2000" dirty="0" smtClean="0">
                <a:hlinkClick r:id="rId6"/>
              </a:rPr>
              <a:t>https://prepp.in/sbi-clerk-exam/eligibility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00B050"/>
                </a:solidFill>
              </a:rPr>
              <a:t>6</a:t>
            </a:r>
            <a:r>
              <a:rPr lang="en-US" sz="2000" b="1" dirty="0" smtClean="0">
                <a:solidFill>
                  <a:srgbClr val="00B050"/>
                </a:solidFill>
              </a:rPr>
              <a:t>) </a:t>
            </a:r>
            <a:r>
              <a:rPr lang="en-US" sz="2000" b="1" dirty="0">
                <a:solidFill>
                  <a:srgbClr val="00B050"/>
                </a:solidFill>
              </a:rPr>
              <a:t>IBPS  </a:t>
            </a:r>
            <a:r>
              <a:rPr lang="en-US" sz="2000" b="1" dirty="0" smtClean="0">
                <a:solidFill>
                  <a:srgbClr val="00B050"/>
                </a:solidFill>
              </a:rPr>
              <a:t>SO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7"/>
              </a:rPr>
              <a:t>https://prepp.in/ibps-so-exam/eligibility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</a:rPr>
              <a:t>7</a:t>
            </a:r>
            <a:r>
              <a:rPr lang="en-US" sz="2000" b="1" dirty="0" smtClean="0">
                <a:solidFill>
                  <a:srgbClr val="7030A0"/>
                </a:solidFill>
              </a:rPr>
              <a:t>) NABARD Grade –A Exam</a:t>
            </a:r>
            <a:r>
              <a:rPr lang="en-US" sz="2000" dirty="0" smtClean="0"/>
              <a:t> </a:t>
            </a:r>
            <a:r>
              <a:rPr lang="en-US" sz="1600" b="1" dirty="0" smtClean="0"/>
              <a:t>( </a:t>
            </a:r>
            <a:r>
              <a:rPr lang="en-US" sz="1600" b="1" dirty="0" smtClean="0">
                <a:hlinkClick r:id="rId8"/>
              </a:rPr>
              <a:t>https://www.anujjindal.in/nabard-grade-a-complete-info/</a:t>
            </a:r>
            <a:r>
              <a:rPr lang="en-US" sz="1600" b="1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</a:rPr>
              <a:t>8</a:t>
            </a:r>
            <a:r>
              <a:rPr lang="en-US" sz="2000" b="1" dirty="0" smtClean="0">
                <a:solidFill>
                  <a:srgbClr val="7030A0"/>
                </a:solidFill>
              </a:rPr>
              <a:t>) RBI Grade B Exam </a:t>
            </a:r>
            <a:r>
              <a:rPr lang="en-US" sz="2000" dirty="0"/>
              <a:t>( </a:t>
            </a:r>
            <a:r>
              <a:rPr lang="en-US" sz="2000" dirty="0" smtClean="0">
                <a:hlinkClick r:id="rId9"/>
              </a:rPr>
              <a:t>https://www.rbi.org.in/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>
                <a:solidFill>
                  <a:srgbClr val="7030A0"/>
                </a:solidFill>
              </a:rPr>
              <a:t>9</a:t>
            </a:r>
            <a:r>
              <a:rPr lang="en-US" sz="2000" b="1" dirty="0" smtClean="0">
                <a:solidFill>
                  <a:srgbClr val="7030A0"/>
                </a:solidFill>
              </a:rPr>
              <a:t>) SEBI Grade A Exam</a:t>
            </a:r>
            <a:r>
              <a:rPr lang="en-US" sz="2000" dirty="0" smtClean="0"/>
              <a:t> </a:t>
            </a:r>
            <a:r>
              <a:rPr lang="en-US" sz="2000" dirty="0"/>
              <a:t>( </a:t>
            </a:r>
            <a:r>
              <a:rPr lang="en-US" sz="2000" dirty="0" smtClean="0">
                <a:hlinkClick r:id="rId10"/>
              </a:rPr>
              <a:t>https://www.sebi.gov.in/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10) UPSC  EPFO </a:t>
            </a:r>
            <a:r>
              <a:rPr lang="en-US" sz="2000" dirty="0"/>
              <a:t>( </a:t>
            </a:r>
            <a:r>
              <a:rPr lang="en-US" sz="2000" dirty="0" smtClean="0">
                <a:hlinkClick r:id="rId11"/>
              </a:rPr>
              <a:t>https://prepp.in/upsc-epfo-exam/eligibility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11) RBI Assistant </a:t>
            </a:r>
            <a:r>
              <a:rPr lang="en-US" sz="2000" dirty="0"/>
              <a:t>( </a:t>
            </a:r>
            <a:r>
              <a:rPr lang="en-US" sz="2000" dirty="0" smtClean="0">
                <a:hlinkClick r:id="rId12"/>
              </a:rPr>
              <a:t>https://prepp.in/rbi-assistant-recruitment-exam/eligibility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12) NIACL  AO </a:t>
            </a:r>
            <a:r>
              <a:rPr lang="en-US" sz="2000" dirty="0"/>
              <a:t>( </a:t>
            </a:r>
            <a:r>
              <a:rPr lang="en-US" sz="2000" dirty="0" smtClean="0">
                <a:hlinkClick r:id="rId13"/>
              </a:rPr>
              <a:t>https://prepp.in/niacl-ao-exam</a:t>
            </a:r>
            <a:r>
              <a:rPr lang="en-US" sz="2000" dirty="0" smtClean="0"/>
              <a:t> ) 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	( </a:t>
            </a:r>
            <a:r>
              <a:rPr lang="en-US" sz="2000" dirty="0" smtClean="0">
                <a:hlinkClick r:id="rId14"/>
              </a:rPr>
              <a:t>https://www.newindia.co.in/portal/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13) IDBI  Assistant Manager </a:t>
            </a:r>
            <a:r>
              <a:rPr lang="en-US" sz="2000" dirty="0"/>
              <a:t>( </a:t>
            </a:r>
            <a:r>
              <a:rPr lang="en-US" sz="2000" dirty="0" smtClean="0">
                <a:hlinkClick r:id="rId15"/>
              </a:rPr>
              <a:t>https://prepp.in/idbi-assistant-manager-exam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14) ESIC  MTS </a:t>
            </a:r>
            <a:r>
              <a:rPr lang="en-US" sz="2000" dirty="0"/>
              <a:t>( </a:t>
            </a:r>
            <a:r>
              <a:rPr lang="en-US" sz="2000" dirty="0" smtClean="0">
                <a:hlinkClick r:id="rId16"/>
              </a:rPr>
              <a:t>https://prepp.in/esic-mts-exam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15) ESIC Stenographer  </a:t>
            </a:r>
            <a:r>
              <a:rPr lang="en-US" sz="2000" dirty="0"/>
              <a:t>( </a:t>
            </a:r>
            <a:r>
              <a:rPr lang="en-US" sz="2000" dirty="0" smtClean="0">
                <a:hlinkClick r:id="rId17"/>
              </a:rPr>
              <a:t>https://prepp.in/esic-stenographer-exam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16) SIDBI Grade A </a:t>
            </a:r>
            <a:r>
              <a:rPr lang="en-US" sz="2000" dirty="0"/>
              <a:t>( </a:t>
            </a:r>
            <a:r>
              <a:rPr lang="en-US" sz="2000" dirty="0" smtClean="0">
                <a:hlinkClick r:id="rId18"/>
              </a:rPr>
              <a:t>https://www.adda247.com/jobs/sidbi-grade-a-recruitment/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17) Bank of Baroda  PO </a:t>
            </a:r>
            <a:r>
              <a:rPr lang="en-US" sz="2000" dirty="0"/>
              <a:t>( </a:t>
            </a:r>
            <a:r>
              <a:rPr lang="en-US" sz="2000" dirty="0" smtClean="0">
                <a:hlinkClick r:id="rId19"/>
              </a:rPr>
              <a:t>https://prepp.in/bank-of-baroda-po-exam</a:t>
            </a:r>
            <a:r>
              <a:rPr lang="en-US" sz="2000" dirty="0" smtClean="0"/>
              <a:t> )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xmlns="" val="24362752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443318416"/>
              </p:ext>
            </p:extLst>
          </p:nvPr>
        </p:nvGraphicFramePr>
        <p:xfrm>
          <a:off x="107950" y="48474"/>
          <a:ext cx="8928102" cy="7863840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23690"/>
                <a:gridCol w="936104"/>
                <a:gridCol w="1440160"/>
                <a:gridCol w="3384376"/>
                <a:gridCol w="1008112"/>
                <a:gridCol w="935660"/>
              </a:tblGrid>
              <a:tr h="59997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Exam       Name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Age Limit</a:t>
                      </a:r>
                      <a:r>
                        <a:rPr lang="en-IN" sz="1800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en-IN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Educational</a:t>
                      </a:r>
                    </a:p>
                    <a:p>
                      <a:pPr algn="ctr"/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Qualification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                   </a:t>
                      </a:r>
                      <a:r>
                        <a:rPr lang="en-IN" sz="2000" dirty="0" smtClean="0">
                          <a:solidFill>
                            <a:schemeClr val="tx1"/>
                          </a:solidFill>
                        </a:rPr>
                        <a:t>Syllabus</a:t>
                      </a:r>
                      <a:endParaRPr lang="en-IN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Total Marks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Time</a:t>
                      </a:r>
                    </a:p>
                    <a:p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en-IN" sz="1800" dirty="0" err="1" smtClean="0">
                          <a:solidFill>
                            <a:schemeClr val="tx1"/>
                          </a:solidFill>
                        </a:rPr>
                        <a:t>Mins</a:t>
                      </a:r>
                      <a:r>
                        <a:rPr lang="en-IN" sz="1800" dirty="0" smtClean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</a:tr>
              <a:tr h="1084122">
                <a:tc>
                  <a:txBody>
                    <a:bodyPr/>
                    <a:lstStyle/>
                    <a:p>
                      <a:r>
                        <a:rPr lang="en-IN" sz="1800" b="1" dirty="0" smtClean="0"/>
                        <a:t>IBPS PO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20-30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Graduation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English , Quant, Reasoning</a:t>
                      </a:r>
                    </a:p>
                    <a:p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English,</a:t>
                      </a:r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 DI, Banking &amp; Economic</a:t>
                      </a:r>
                    </a:p>
                    <a:p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Awareness, 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Reasoning &amp; Computer Aptitude</a:t>
                      </a:r>
                    </a:p>
                    <a:p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Interview &amp; GD</a:t>
                      </a:r>
                      <a:endParaRPr lang="en-IN" sz="16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60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180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809490">
                <a:tc>
                  <a:txBody>
                    <a:bodyPr/>
                    <a:lstStyle/>
                    <a:p>
                      <a:r>
                        <a:rPr lang="en-IN" sz="1800" b="1" dirty="0" smtClean="0"/>
                        <a:t>IBPS Clerk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20-28 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Graduation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English , Quant, Reasoning</a:t>
                      </a:r>
                    </a:p>
                    <a:p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English,</a:t>
                      </a:r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  Banking &amp; Economic</a:t>
                      </a:r>
                    </a:p>
                    <a:p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Awareness, 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Reasoning ,Quant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60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160</a:t>
                      </a:r>
                    </a:p>
                  </a:txBody>
                  <a:tcPr/>
                </a:tc>
              </a:tr>
              <a:tr h="1119226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IBPS  RRB </a:t>
                      </a:r>
                    </a:p>
                    <a:p>
                      <a:r>
                        <a:rPr lang="en-US" sz="1800" b="1" dirty="0" smtClean="0"/>
                        <a:t>(Group A&amp;B)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400" b="1" dirty="0" smtClean="0"/>
                        <a:t>18-40</a:t>
                      </a:r>
                    </a:p>
                    <a:p>
                      <a:r>
                        <a:rPr lang="en-IN" sz="1400" b="1" dirty="0" smtClean="0"/>
                        <a:t>years</a:t>
                      </a:r>
                    </a:p>
                    <a:p>
                      <a:r>
                        <a:rPr lang="en-IN" sz="1400" b="1" dirty="0" smtClean="0"/>
                        <a:t>For</a:t>
                      </a:r>
                      <a:r>
                        <a:rPr lang="en-IN" sz="1400" b="1" baseline="0" dirty="0" smtClean="0"/>
                        <a:t> Scale I </a:t>
                      </a:r>
                      <a:r>
                        <a:rPr lang="en-IN" sz="1400" b="1" baseline="0" dirty="0" err="1" smtClean="0"/>
                        <a:t>II,III,office</a:t>
                      </a:r>
                      <a:endParaRPr lang="en-IN" sz="1400" b="1" baseline="0" dirty="0" smtClean="0"/>
                    </a:p>
                    <a:p>
                      <a:r>
                        <a:rPr lang="en-IN" sz="1400" b="1" baseline="0" dirty="0" smtClean="0"/>
                        <a:t>Assistant</a:t>
                      </a:r>
                      <a:endParaRPr lang="en-IN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Graduation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Numerical</a:t>
                      </a:r>
                      <a:r>
                        <a:rPr lang="en-IN" sz="1600" b="1" baseline="0" dirty="0" smtClean="0">
                          <a:solidFill>
                            <a:srgbClr val="7030A0"/>
                          </a:solidFill>
                        </a:rPr>
                        <a:t>  Ability</a:t>
                      </a:r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, Reasoning</a:t>
                      </a:r>
                    </a:p>
                    <a:p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English/Hindi</a:t>
                      </a:r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 Language*</a:t>
                      </a:r>
                    </a:p>
                    <a:p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General Awareness, Quant 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Reasoning &amp; Computer Aptitude</a:t>
                      </a:r>
                      <a:endParaRPr lang="en-IN" sz="16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80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45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120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</a:tr>
              <a:tr h="1062962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SBI  Clerk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20-28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Graduation</a:t>
                      </a:r>
                    </a:p>
                    <a:p>
                      <a:r>
                        <a:rPr lang="en-IN" sz="1800" dirty="0" smtClean="0"/>
                        <a:t>&amp; 50% in</a:t>
                      </a:r>
                    </a:p>
                    <a:p>
                      <a:r>
                        <a:rPr lang="en-IN" sz="1800" dirty="0" smtClean="0"/>
                        <a:t>Class 10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English , Quant, Reasoning, Computer</a:t>
                      </a:r>
                    </a:p>
                    <a:p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English,</a:t>
                      </a:r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 Banking &amp; General</a:t>
                      </a:r>
                    </a:p>
                    <a:p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Awareness, 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Reasoning &amp; Computer Aptitude, Quant</a:t>
                      </a:r>
                      <a:endParaRPr lang="en-IN" sz="16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60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160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</a:tr>
              <a:tr h="1548887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SBI  PO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22-30 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Graduation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English , Quant, Reasoning</a:t>
                      </a:r>
                    </a:p>
                    <a:p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English,</a:t>
                      </a:r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 DI, Banking &amp; Economic</a:t>
                      </a:r>
                    </a:p>
                    <a:p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Awareness, 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Reasoning &amp; Descriptive</a:t>
                      </a:r>
                      <a:r>
                        <a:rPr lang="en-IN" sz="1600" b="1" i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English</a:t>
                      </a:r>
                    </a:p>
                    <a:p>
                      <a:r>
                        <a:rPr lang="en-IN" sz="16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</a:t>
                      </a:r>
                      <a:r>
                        <a:rPr lang="en-IN" sz="1600" b="1" i="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Discusssion</a:t>
                      </a:r>
                      <a:endParaRPr lang="en-IN" sz="1600" b="1" i="0" kern="1200" baseline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Interview</a:t>
                      </a:r>
                      <a:endParaRPr lang="en-IN" sz="16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250</a:t>
                      </a:r>
                    </a:p>
                    <a:p>
                      <a:endParaRPr lang="en-IN" sz="1800" dirty="0" smtClean="0"/>
                    </a:p>
                    <a:p>
                      <a:r>
                        <a:rPr lang="en-IN" sz="1600" b="1" dirty="0" smtClean="0"/>
                        <a:t>20</a:t>
                      </a:r>
                    </a:p>
                    <a:p>
                      <a:r>
                        <a:rPr lang="en-IN" sz="1600" b="1" dirty="0" smtClean="0"/>
                        <a:t>30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60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210</a:t>
                      </a:r>
                    </a:p>
                    <a:p>
                      <a:endParaRPr lang="en-IN" sz="1800" dirty="0" smtClean="0">
                        <a:solidFill>
                          <a:srgbClr val="C00000"/>
                        </a:solidFill>
                      </a:endParaRPr>
                    </a:p>
                    <a:p>
                      <a:r>
                        <a:rPr lang="en-IN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   </a:t>
                      </a:r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IN" sz="1800" b="1" dirty="0" smtClean="0">
                          <a:solidFill>
                            <a:schemeClr val="tx1"/>
                          </a:solidFill>
                        </a:rPr>
                        <a:t>   </a:t>
                      </a:r>
                      <a:r>
                        <a:rPr lang="en-IN" b="1" dirty="0" smtClean="0">
                          <a:solidFill>
                            <a:schemeClr val="tx1"/>
                          </a:solidFill>
                        </a:rPr>
                        <a:t> -</a:t>
                      </a:r>
                      <a:endParaRPr lang="en-IN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305925">
                <a:tc>
                  <a:txBody>
                    <a:bodyPr/>
                    <a:lstStyle/>
                    <a:p>
                      <a:r>
                        <a:rPr lang="en-US" sz="1800" b="1" dirty="0" smtClean="0">
                          <a:solidFill>
                            <a:schemeClr val="tx1"/>
                          </a:solidFill>
                        </a:rPr>
                        <a:t>IBPS  SO 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20-30 years</a:t>
                      </a:r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Graduation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English ,Quant, </a:t>
                      </a:r>
                      <a:r>
                        <a:rPr lang="en-IN" sz="1600" b="1" dirty="0" err="1" smtClean="0">
                          <a:solidFill>
                            <a:srgbClr val="7030A0"/>
                          </a:solidFill>
                        </a:rPr>
                        <a:t>Reasoning,Banking</a:t>
                      </a:r>
                      <a:endParaRPr lang="en-IN" sz="1600" b="1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Awareness</a:t>
                      </a:r>
                    </a:p>
                    <a:p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English,</a:t>
                      </a:r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 DI, Banking &amp; Economic</a:t>
                      </a:r>
                    </a:p>
                    <a:p>
                      <a:r>
                        <a:rPr lang="en-IN" sz="1600" b="1" baseline="0" dirty="0" smtClean="0">
                          <a:solidFill>
                            <a:srgbClr val="C00000"/>
                          </a:solidFill>
                        </a:rPr>
                        <a:t>Awareness, 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Reasoning &amp; Computer Aptitude</a:t>
                      </a:r>
                      <a:endParaRPr lang="en-IN" sz="16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125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60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120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120</a:t>
                      </a:r>
                    </a:p>
                    <a:p>
                      <a:endParaRPr lang="en-IN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4698708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508763921"/>
              </p:ext>
            </p:extLst>
          </p:nvPr>
        </p:nvGraphicFramePr>
        <p:xfrm>
          <a:off x="107504" y="144388"/>
          <a:ext cx="8928102" cy="7647443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1151682"/>
                <a:gridCol w="864096"/>
                <a:gridCol w="1512168"/>
                <a:gridCol w="3312368"/>
                <a:gridCol w="1080120"/>
                <a:gridCol w="1007668"/>
              </a:tblGrid>
              <a:tr h="62832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Exam       Name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Age Limit</a:t>
                      </a:r>
                      <a:r>
                        <a:rPr lang="en-IN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IN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rgbClr val="C00000"/>
                          </a:solidFill>
                        </a:rPr>
                        <a:t>Educational</a:t>
                      </a:r>
                    </a:p>
                    <a:p>
                      <a:pPr algn="ctr"/>
                      <a:r>
                        <a:rPr lang="en-IN" sz="1800" b="1" dirty="0" smtClean="0">
                          <a:solidFill>
                            <a:srgbClr val="C00000"/>
                          </a:solidFill>
                        </a:rPr>
                        <a:t>Qualification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solidFill>
                            <a:srgbClr val="C00000"/>
                          </a:solidFill>
                        </a:rPr>
                        <a:t>                 Syllabus</a:t>
                      </a:r>
                      <a:endParaRPr lang="en-IN" sz="20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Total Marks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Time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IN" sz="1800" dirty="0" err="1" smtClean="0">
                          <a:solidFill>
                            <a:srgbClr val="C00000"/>
                          </a:solidFill>
                        </a:rPr>
                        <a:t>Mins</a:t>
                      </a: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543230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NABARD Grade –A</a:t>
                      </a:r>
                    </a:p>
                    <a:p>
                      <a:r>
                        <a:rPr lang="en-US" sz="1800" b="1" dirty="0" smtClean="0"/>
                        <a:t>&amp; B 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21-30 years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</a:t>
                      </a:r>
                      <a:r>
                        <a:rPr lang="en-IN" sz="16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grade-A</a:t>
                      </a:r>
                      <a:endParaRPr lang="en-IN" sz="1600" b="1" dirty="0" smtClean="0"/>
                    </a:p>
                    <a:p>
                      <a:endParaRPr lang="en-IN" sz="16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25-32 years</a:t>
                      </a:r>
                    </a:p>
                    <a:p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grade-B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 marks in 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 or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Graduate degree</a:t>
                      </a:r>
                    </a:p>
                    <a:p>
                      <a:endParaRPr lang="en-IN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60% marks in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Post Graduation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Reasoning, English Language, Quant Computer,</a:t>
                      </a:r>
                      <a:r>
                        <a:rPr lang="en-IN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Decision Making,</a:t>
                      </a:r>
                      <a:r>
                        <a:rPr lang="en-IN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awareness, Economic &amp; Social Issues,</a:t>
                      </a:r>
                    </a:p>
                    <a:p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Agriculture &amp; Rural Development</a:t>
                      </a:r>
                    </a:p>
                    <a:p>
                      <a:endParaRPr lang="en-IN" sz="1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600" b="1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</a:t>
                      </a:r>
                      <a:r>
                        <a:rPr lang="en-IN" sz="1600" b="1" i="0" kern="1200" baseline="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1</a:t>
                      </a:r>
                      <a:r>
                        <a:rPr lang="en-IN" sz="1600" b="1" i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Descriptive English</a:t>
                      </a:r>
                    </a:p>
                    <a:p>
                      <a:r>
                        <a:rPr lang="en-IN" sz="1600" b="1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 2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Economic &amp; Social Issues,</a:t>
                      </a:r>
                      <a:r>
                        <a:rPr lang="en-IN" sz="18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Agriculture &amp; Rural Development</a:t>
                      </a:r>
                    </a:p>
                    <a:p>
                      <a:r>
                        <a:rPr lang="en-IN" sz="1600" b="1" i="0" kern="1200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200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100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IN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50</a:t>
                      </a:r>
                      <a:endParaRPr lang="en-IN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120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>
                        <a:solidFill>
                          <a:srgbClr val="C00000"/>
                        </a:solidFill>
                      </a:endParaRPr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90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120</a:t>
                      </a:r>
                    </a:p>
                    <a:p>
                      <a:pPr algn="ctr"/>
                      <a:r>
                        <a:rPr lang="en-IN" sz="1800" b="1" dirty="0" smtClean="0">
                          <a:solidFill>
                            <a:schemeClr val="tx1">
                              <a:lumMod val="85000"/>
                              <a:lumOff val="15000"/>
                            </a:schemeClr>
                          </a:solidFill>
                        </a:rPr>
                        <a:t>   -</a:t>
                      </a:r>
                      <a:endParaRPr lang="en-IN" sz="1800" b="1" dirty="0">
                        <a:solidFill>
                          <a:schemeClr val="tx1">
                            <a:lumMod val="85000"/>
                            <a:lumOff val="1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034584">
                <a:tc>
                  <a:txBody>
                    <a:bodyPr/>
                    <a:lstStyle/>
                    <a:p>
                      <a:r>
                        <a:rPr lang="en-US" sz="2000" b="1" dirty="0" smtClean="0"/>
                        <a:t>RBI Grade B Exam </a:t>
                      </a:r>
                    </a:p>
                    <a:p>
                      <a:endParaRPr lang="en-US" sz="2000" b="1" dirty="0" smtClean="0"/>
                    </a:p>
                    <a:p>
                      <a:r>
                        <a:rPr lang="en-US" sz="1600" b="1" dirty="0" smtClean="0"/>
                        <a:t>(Max no. of attempt</a:t>
                      </a:r>
                      <a:r>
                        <a:rPr lang="en-US" sz="1600" b="1" baseline="0" dirty="0" smtClean="0"/>
                        <a:t> </a:t>
                      </a:r>
                    </a:p>
                    <a:p>
                      <a:r>
                        <a:rPr lang="en-US" sz="1600" b="1" baseline="0" dirty="0" smtClean="0"/>
                        <a:t>6</a:t>
                      </a:r>
                      <a:r>
                        <a:rPr lang="en-US" sz="1600" b="1" dirty="0" smtClean="0"/>
                        <a:t> )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21-30 years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21-32/34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For </a:t>
                      </a:r>
                      <a:r>
                        <a:rPr lang="en-IN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M.phil</a:t>
                      </a:r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</a:t>
                      </a:r>
                      <a:r>
                        <a:rPr lang="en-IN" sz="16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P.hd</a:t>
                      </a:r>
                      <a:endParaRPr lang="en-IN" sz="1600" b="1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atleast</a:t>
                      </a:r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60% marks in Graduation</a:t>
                      </a:r>
                    </a:p>
                    <a:p>
                      <a:r>
                        <a:rPr lang="en-IN" sz="1800" dirty="0" smtClean="0"/>
                        <a:t>      or</a:t>
                      </a:r>
                    </a:p>
                    <a:p>
                      <a:r>
                        <a:rPr lang="en-US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55% marks in Post Graduation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Aptitude, Reasoning, English, and General Awareness</a:t>
                      </a:r>
                    </a:p>
                    <a:p>
                      <a:endParaRPr lang="en-US" sz="1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Economic &amp; Social Issues (ESI), Finance &amp; Management (F&amp;M), and English Descriptive papers</a:t>
                      </a:r>
                    </a:p>
                    <a:p>
                      <a:endParaRPr lang="en-US" sz="1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Interview</a:t>
                      </a:r>
                      <a:endParaRPr lang="en-IN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200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300</a:t>
                      </a:r>
                    </a:p>
                    <a:p>
                      <a:endParaRPr lang="en-IN" sz="1800" dirty="0" smtClean="0"/>
                    </a:p>
                    <a:p>
                      <a:endParaRPr lang="en-IN" sz="1800" dirty="0" smtClean="0"/>
                    </a:p>
                    <a:p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120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330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2343923">
                <a:tc>
                  <a:txBody>
                    <a:bodyPr/>
                    <a:lstStyle/>
                    <a:p>
                      <a:r>
                        <a:rPr lang="en-US" sz="1800" b="1" dirty="0" smtClean="0"/>
                        <a:t>SEBI Grade A Exam </a:t>
                      </a:r>
                      <a:endParaRPr lang="en-IN" sz="1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20-30</a:t>
                      </a:r>
                    </a:p>
                    <a:p>
                      <a:r>
                        <a:rPr lang="en-IN" sz="1800" dirty="0" smtClean="0"/>
                        <a:t>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Master's Degree in in any discipline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/>
                        <a:t>Phase 1-Paper</a:t>
                      </a:r>
                      <a:r>
                        <a:rPr lang="en-IN" sz="1600" b="1" baseline="0" dirty="0" smtClean="0"/>
                        <a:t> 1:</a:t>
                      </a:r>
                      <a:r>
                        <a:rPr lang="en-IN" sz="1600" baseline="0" dirty="0" smtClean="0"/>
                        <a:t> </a:t>
                      </a:r>
                      <a:r>
                        <a:rPr lang="en-IN" sz="1600" b="1" baseline="0" dirty="0" smtClean="0">
                          <a:solidFill>
                            <a:srgbClr val="7030A0"/>
                          </a:solidFill>
                        </a:rPr>
                        <a:t>English, Quant,</a:t>
                      </a:r>
                    </a:p>
                    <a:p>
                      <a:r>
                        <a:rPr lang="en-IN" sz="1600" b="1" baseline="0" dirty="0" smtClean="0">
                          <a:solidFill>
                            <a:srgbClr val="7030A0"/>
                          </a:solidFill>
                        </a:rPr>
                        <a:t>Reasoning , General Awareness</a:t>
                      </a:r>
                    </a:p>
                    <a:p>
                      <a:r>
                        <a:rPr lang="en-IN" sz="1600" b="1" dirty="0" smtClean="0"/>
                        <a:t>Phase 2-Paper</a:t>
                      </a:r>
                      <a:r>
                        <a:rPr lang="en-IN" sz="1600" b="1" baseline="0" dirty="0" smtClean="0"/>
                        <a:t> 2:  </a:t>
                      </a:r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Descriptive</a:t>
                      </a:r>
                    </a:p>
                    <a:p>
                      <a:endParaRPr lang="en-IN" sz="16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 2 for</a:t>
                      </a:r>
                      <a:r>
                        <a:rPr lang="en-IN" sz="1600" b="1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both Phase 1 and Phase 2</a:t>
                      </a:r>
                    </a:p>
                    <a:p>
                      <a:r>
                        <a:rPr lang="en-US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Commerce, Accountancy, Management, Finance, Costing, Companies Act, and Economics</a:t>
                      </a:r>
                    </a:p>
                    <a:p>
                      <a:r>
                        <a:rPr lang="en-US" sz="1600" b="1" i="0" kern="1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Interview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/>
                        <a:t>   </a:t>
                      </a:r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   100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   100</a:t>
                      </a:r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   100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r>
                        <a:rPr lang="en-IN" sz="1800" dirty="0" smtClean="0"/>
                        <a:t>     </a:t>
                      </a:r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  <a:endParaRPr lang="en-IN" sz="1800" b="1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 100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r>
                        <a:rPr lang="en-IN" sz="1800" dirty="0" smtClean="0"/>
                        <a:t>   </a:t>
                      </a: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100</a:t>
                      </a:r>
                    </a:p>
                    <a:p>
                      <a:pPr algn="ctr"/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   100</a:t>
                      </a:r>
                    </a:p>
                    <a:p>
                      <a:pPr algn="ctr"/>
                      <a:endParaRPr lang="en-IN" sz="1800" dirty="0" smtClean="0"/>
                    </a:p>
                    <a:p>
                      <a:pPr algn="ctr"/>
                      <a:r>
                        <a:rPr lang="en-IN" sz="1800" dirty="0" smtClean="0"/>
                        <a:t>     </a:t>
                      </a:r>
                      <a:r>
                        <a:rPr lang="en-IN" sz="18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-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41504868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4245614793"/>
              </p:ext>
            </p:extLst>
          </p:nvPr>
        </p:nvGraphicFramePr>
        <p:xfrm>
          <a:off x="107950" y="144462"/>
          <a:ext cx="8856666" cy="7551761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223690"/>
                <a:gridCol w="720080"/>
                <a:gridCol w="1440160"/>
                <a:gridCol w="3600400"/>
                <a:gridCol w="1008112"/>
                <a:gridCol w="864224"/>
              </a:tblGrid>
              <a:tr h="57599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Exam       Name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Age Limit</a:t>
                      </a:r>
                      <a:r>
                        <a:rPr lang="en-IN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IN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rgbClr val="C00000"/>
                          </a:solidFill>
                        </a:rPr>
                        <a:t>Educational</a:t>
                      </a:r>
                    </a:p>
                    <a:p>
                      <a:pPr algn="ctr"/>
                      <a:r>
                        <a:rPr lang="en-IN" sz="1800" b="1" dirty="0" smtClean="0">
                          <a:solidFill>
                            <a:srgbClr val="C00000"/>
                          </a:solidFill>
                        </a:rPr>
                        <a:t>Qualification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sz="2000" dirty="0" smtClean="0">
                          <a:solidFill>
                            <a:srgbClr val="C00000"/>
                          </a:solidFill>
                        </a:rPr>
                        <a:t>                  Syllabus</a:t>
                      </a:r>
                      <a:endParaRPr lang="en-IN" sz="2000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Total Marks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Time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IN" sz="1800" dirty="0" err="1" smtClean="0">
                          <a:solidFill>
                            <a:srgbClr val="C00000"/>
                          </a:solidFill>
                        </a:rPr>
                        <a:t>Mins</a:t>
                      </a: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244827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UPSC  EPFO</a:t>
                      </a:r>
                      <a:endParaRPr lang="en-IN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21-27</a:t>
                      </a:r>
                    </a:p>
                    <a:p>
                      <a:r>
                        <a:rPr lang="en-IN" sz="1800" dirty="0" smtClean="0"/>
                        <a:t>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English, Indian Freedom Struggle,</a:t>
                      </a:r>
                      <a:r>
                        <a:rPr lang="en-US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Current Events and Developmental Issues,</a:t>
                      </a:r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Indian Polity &amp; Economy, General Accounting Principles, Industrial Relations &amp; Labour Laws,</a:t>
                      </a:r>
                      <a:r>
                        <a:rPr lang="en-US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General Science &amp; Knowledge of Computer applications,</a:t>
                      </a:r>
                      <a:r>
                        <a:rPr lang="it-IT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General Mental Ability &amp; Quantitative Aptitude,</a:t>
                      </a:r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Social Security in India</a:t>
                      </a:r>
                    </a:p>
                    <a:p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Interview</a:t>
                      </a:r>
                      <a:endParaRPr lang="en-IN" sz="16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300</a:t>
                      </a:r>
                      <a:endParaRPr lang="en-IN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120</a:t>
                      </a:r>
                      <a:endParaRPr lang="en-IN" sz="1800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1322574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RBI Assistant </a:t>
                      </a:r>
                      <a:endParaRPr lang="en-IN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20-28</a:t>
                      </a:r>
                    </a:p>
                    <a:p>
                      <a:r>
                        <a:rPr lang="en-IN" sz="1800" dirty="0" smtClean="0"/>
                        <a:t>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endParaRPr lang="en-IN" sz="1700" dirty="0" smtClean="0"/>
                    </a:p>
                    <a:p>
                      <a:r>
                        <a:rPr lang="en-IN" sz="1700" dirty="0" smtClean="0"/>
                        <a:t>with</a:t>
                      </a:r>
                      <a:r>
                        <a:rPr lang="en-US" sz="17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50% aggregate marks</a:t>
                      </a:r>
                      <a:endParaRPr lang="en-IN" sz="1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English, Reasoning ,Numerical</a:t>
                      </a:r>
                      <a:r>
                        <a:rPr lang="en-IN" sz="1600" b="1" i="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Ability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English, Reasoning ,Numerical</a:t>
                      </a:r>
                      <a:r>
                        <a:rPr lang="en-IN" sz="1600" b="1" i="0" kern="1200" baseline="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Ability,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Awareness, Computer Knowledge</a:t>
                      </a:r>
                      <a:endParaRPr lang="en-IN" sz="1600" b="1" i="0" kern="1200" baseline="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Language Proficiency Test (LPT)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60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135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347822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NIACL  AO </a:t>
                      </a:r>
                      <a:endParaRPr lang="en-IN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21-30</a:t>
                      </a:r>
                    </a:p>
                    <a:p>
                      <a:r>
                        <a:rPr lang="en-IN" sz="1800" dirty="0" smtClean="0"/>
                        <a:t>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Graduation/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Master’s</a:t>
                      </a:r>
                      <a:endParaRPr lang="en-IN" sz="1600" b="1" dirty="0" smtClean="0"/>
                    </a:p>
                    <a:p>
                      <a:r>
                        <a:rPr lang="en-IN" sz="1600" b="1" dirty="0" smtClean="0"/>
                        <a:t>With </a:t>
                      </a:r>
                      <a:r>
                        <a:rPr lang="en-US" sz="16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60% aggregate marks</a:t>
                      </a:r>
                      <a:endParaRPr lang="en-IN" sz="16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Quant ,English Language,</a:t>
                      </a:r>
                    </a:p>
                    <a:p>
                      <a:r>
                        <a:rPr lang="en-IN" sz="1600" b="1" dirty="0" smtClean="0">
                          <a:solidFill>
                            <a:srgbClr val="7030A0"/>
                          </a:solidFill>
                        </a:rPr>
                        <a:t>Reasoning,</a:t>
                      </a:r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General Awareness</a:t>
                      </a:r>
                    </a:p>
                    <a:p>
                      <a:endParaRPr lang="en-IN" sz="1600" b="1" i="0" kern="1200" dirty="0" smtClean="0">
                        <a:solidFill>
                          <a:srgbClr val="7030A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Quant ,English Language,</a:t>
                      </a:r>
                    </a:p>
                    <a:p>
                      <a:r>
                        <a:rPr lang="en-IN" sz="1600" b="1" dirty="0" smtClean="0">
                          <a:solidFill>
                            <a:srgbClr val="C00000"/>
                          </a:solidFill>
                        </a:rPr>
                        <a:t>Reasoning,</a:t>
                      </a:r>
                      <a:r>
                        <a:rPr lang="en-IN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General Awareness</a:t>
                      </a:r>
                      <a:endParaRPr lang="en-IN" sz="1600" b="1" dirty="0" smtClean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endParaRPr lang="en-IN" sz="1800" dirty="0" smtClean="0"/>
                    </a:p>
                    <a:p>
                      <a:endParaRPr lang="en-IN" sz="1800" dirty="0" smtClean="0"/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7030A0"/>
                          </a:solidFill>
                        </a:rPr>
                        <a:t>100</a:t>
                      </a:r>
                    </a:p>
                    <a:p>
                      <a:endParaRPr lang="en-IN" sz="1800" dirty="0" smtClean="0"/>
                    </a:p>
                    <a:p>
                      <a:endParaRPr lang="en-IN" sz="1800" dirty="0" smtClean="0"/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150</a:t>
                      </a:r>
                      <a:endParaRPr lang="en-IN" sz="1800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647179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IDBI  Assistant Manager </a:t>
                      </a:r>
                      <a:endParaRPr lang="en-IN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21-28</a:t>
                      </a:r>
                    </a:p>
                    <a:p>
                      <a:r>
                        <a:rPr lang="en-IN" sz="1800" dirty="0" smtClean="0"/>
                        <a:t>years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</a:t>
                      </a:r>
                      <a:endParaRPr lang="en-IN" sz="1800" dirty="0" smtClean="0"/>
                    </a:p>
                    <a:p>
                      <a:r>
                        <a:rPr lang="en-IN" sz="1800" dirty="0" smtClean="0"/>
                        <a:t>with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 least 55% aggregate marks</a:t>
                      </a:r>
                      <a:endParaRPr lang="en-IN" sz="18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Language,</a:t>
                      </a:r>
                      <a:r>
                        <a:rPr lang="en-US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Data Interpretation, Logical Reasoning, and Data analysis,</a:t>
                      </a:r>
                      <a:r>
                        <a:rPr lang="en-IN" sz="16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Quantitative Aptitude, General Awareness/Economy/Banking</a:t>
                      </a:r>
                    </a:p>
                    <a:p>
                      <a:r>
                        <a:rPr lang="en-IN" sz="18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Group Discussion</a:t>
                      </a:r>
                    </a:p>
                    <a:p>
                      <a:r>
                        <a:rPr lang="en-IN" sz="18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 Interview</a:t>
                      </a:r>
                      <a:endParaRPr lang="en-IN" sz="16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120</a:t>
                      </a:r>
                      <a:endParaRPr lang="en-IN" sz="18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210141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35103439"/>
              </p:ext>
            </p:extLst>
          </p:nvPr>
        </p:nvGraphicFramePr>
        <p:xfrm>
          <a:off x="107950" y="73023"/>
          <a:ext cx="8928102" cy="759943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1223690"/>
                <a:gridCol w="720080"/>
                <a:gridCol w="1584176"/>
                <a:gridCol w="3312368"/>
                <a:gridCol w="1080120"/>
                <a:gridCol w="1007668"/>
              </a:tblGrid>
              <a:tr h="64505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Exam       Name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Age Limit</a:t>
                      </a:r>
                      <a:r>
                        <a:rPr lang="en-IN" sz="1800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endParaRPr lang="en-IN" sz="1800" dirty="0" smtClean="0">
                        <a:solidFill>
                          <a:srgbClr val="C00000"/>
                        </a:solidFill>
                      </a:endParaRP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1800" b="1" dirty="0" smtClean="0">
                          <a:solidFill>
                            <a:srgbClr val="C00000"/>
                          </a:solidFill>
                        </a:rPr>
                        <a:t>Educational</a:t>
                      </a:r>
                    </a:p>
                    <a:p>
                      <a:pPr algn="ctr"/>
                      <a:r>
                        <a:rPr lang="en-IN" sz="1800" b="1" dirty="0" smtClean="0">
                          <a:solidFill>
                            <a:srgbClr val="C00000"/>
                          </a:solidFill>
                        </a:rPr>
                        <a:t>Qualification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                     Syllabus</a:t>
                      </a:r>
                      <a:endParaRPr lang="en-IN" sz="1800" dirty="0" smtClean="0"/>
                    </a:p>
                    <a:p>
                      <a:endParaRPr lang="en-IN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Total Marks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Time</a:t>
                      </a:r>
                    </a:p>
                    <a:p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(</a:t>
                      </a:r>
                      <a:r>
                        <a:rPr lang="en-IN" sz="1800" dirty="0" err="1" smtClean="0">
                          <a:solidFill>
                            <a:srgbClr val="C00000"/>
                          </a:solidFill>
                        </a:rPr>
                        <a:t>Mins</a:t>
                      </a:r>
                      <a:r>
                        <a:rPr lang="en-IN" sz="1800" dirty="0" smtClean="0">
                          <a:solidFill>
                            <a:srgbClr val="C00000"/>
                          </a:solidFill>
                        </a:rPr>
                        <a:t>)</a:t>
                      </a:r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144253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ESIC  MTS </a:t>
                      </a:r>
                      <a:endParaRPr lang="en-IN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18-25</a:t>
                      </a:r>
                    </a:p>
                    <a:p>
                      <a:r>
                        <a:rPr lang="en-IN" dirty="0" smtClean="0"/>
                        <a:t>years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Class 10th or equivalent degree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Intelligence and Reasoning</a:t>
                      </a:r>
                    </a:p>
                    <a:p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Awareness</a:t>
                      </a:r>
                    </a:p>
                    <a:p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Aptitude</a:t>
                      </a:r>
                    </a:p>
                    <a:p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Comprehension</a:t>
                      </a:r>
                    </a:p>
                    <a:p>
                      <a:r>
                        <a:rPr lang="en-US" sz="16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**same syllabus in prelims &amp; Mains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200</a:t>
                      </a:r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60</a:t>
                      </a:r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120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ESIC </a:t>
                      </a:r>
                      <a:r>
                        <a:rPr lang="en-US" sz="2000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Stenogra-pher</a:t>
                      </a:r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 </a:t>
                      </a:r>
                      <a:endParaRPr lang="en-IN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18-27</a:t>
                      </a:r>
                    </a:p>
                    <a:p>
                      <a:r>
                        <a:rPr lang="en-IN" dirty="0" smtClean="0"/>
                        <a:t>years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Passed 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12th standard or equivalent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Language and comprehension, Reasoning ability, General Awareness</a:t>
                      </a:r>
                    </a:p>
                    <a:p>
                      <a:r>
                        <a:rPr lang="en-IN" sz="18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Typing test in English/Hindi</a:t>
                      </a:r>
                      <a:endParaRPr lang="en-IN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200</a:t>
                      </a:r>
                    </a:p>
                    <a:p>
                      <a:endParaRPr lang="en-IN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IN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50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130</a:t>
                      </a:r>
                    </a:p>
                    <a:p>
                      <a:endParaRPr lang="en-IN" dirty="0" smtClean="0">
                        <a:solidFill>
                          <a:srgbClr val="7030A0"/>
                        </a:solidFill>
                      </a:endParaRPr>
                    </a:p>
                    <a:p>
                      <a:endParaRPr lang="en-IN" dirty="0" smtClean="0">
                        <a:solidFill>
                          <a:srgbClr val="7030A0"/>
                        </a:solidFill>
                      </a:endParaRPr>
                    </a:p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50/65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224136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SIDBI Grade A </a:t>
                      </a:r>
                      <a:endParaRPr lang="en-IN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Bachelor’s Degree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in Engineering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</a:t>
                      </a:r>
                    </a:p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PG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in any Subject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Reasoning, English Language, Quantitative Aptitude,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General</a:t>
                      </a:r>
                      <a:r>
                        <a:rPr lang="en-US" sz="1800" b="1" i="0" kern="1200" baseline="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&amp; </a:t>
                      </a:r>
                      <a:r>
                        <a:rPr lang="en-US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Banking/Finance  Awareness</a:t>
                      </a:r>
                      <a:endParaRPr lang="en-US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Descriptive Test</a:t>
                      </a:r>
                      <a:endParaRPr lang="en-IN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200</a:t>
                      </a:r>
                    </a:p>
                    <a:p>
                      <a:endParaRPr lang="en-IN" dirty="0" smtClean="0"/>
                    </a:p>
                    <a:p>
                      <a:endParaRPr lang="en-IN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50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120</a:t>
                      </a:r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60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1710783">
                <a:tc>
                  <a:txBody>
                    <a:bodyPr/>
                    <a:lstStyle/>
                    <a:p>
                      <a:r>
                        <a:rPr lang="en-US" sz="2000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Bank of Baroda  PO </a:t>
                      </a:r>
                      <a:endParaRPr lang="en-IN" sz="20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20-28</a:t>
                      </a:r>
                    </a:p>
                    <a:p>
                      <a:r>
                        <a:rPr lang="en-IN" dirty="0" smtClean="0"/>
                        <a:t>years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Graduation or its equivalent</a:t>
                      </a:r>
                    </a:p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Degree with Min 60% aggregate marks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rgbClr val="7030A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General/Economy/Banking Awareness, Reasoning and Computer Aptitude, Quantitative Aptitude, English Language</a:t>
                      </a:r>
                    </a:p>
                    <a:p>
                      <a:endParaRPr lang="en-IN" sz="1800" b="0" i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US" sz="18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 Language (Letter Writing &amp; Essay)</a:t>
                      </a:r>
                      <a:endParaRPr lang="en-IN" sz="1800" b="1" i="0" kern="1200" dirty="0" smtClean="0">
                        <a:solidFill>
                          <a:srgbClr val="C0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200</a:t>
                      </a:r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50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>
                          <a:solidFill>
                            <a:srgbClr val="7030A0"/>
                          </a:solidFill>
                        </a:rPr>
                        <a:t>120</a:t>
                      </a:r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endParaRPr lang="en-IN" dirty="0" smtClean="0"/>
                    </a:p>
                    <a:p>
                      <a:r>
                        <a:rPr lang="en-IN" dirty="0" smtClean="0">
                          <a:solidFill>
                            <a:srgbClr val="C00000"/>
                          </a:solidFill>
                        </a:rPr>
                        <a:t>30</a:t>
                      </a:r>
                      <a:endParaRPr lang="en-IN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283046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89"/>
            <a:ext cx="8784976" cy="7560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sz="3900" b="1" u="sng" dirty="0" smtClean="0">
                <a:solidFill>
                  <a:schemeClr val="accent5">
                    <a:lumMod val="50000"/>
                  </a:schemeClr>
                </a:solidFill>
              </a:rPr>
              <a:t>Banking &amp; Insurance Exams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18) </a:t>
            </a:r>
            <a:r>
              <a:rPr lang="en-US" sz="2000" b="1" dirty="0" err="1" smtClean="0">
                <a:solidFill>
                  <a:srgbClr val="00B050"/>
                </a:solidFill>
              </a:rPr>
              <a:t>Canara</a:t>
            </a:r>
            <a:r>
              <a:rPr lang="en-US" sz="2000" b="1" dirty="0" smtClean="0">
                <a:solidFill>
                  <a:srgbClr val="00B050"/>
                </a:solidFill>
              </a:rPr>
              <a:t>  Bank PO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2"/>
              </a:rPr>
              <a:t>https://prepp.in/canara-bank-po-exam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19) EPFO  Assistant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3"/>
              </a:rPr>
              <a:t>https://prepp.in/epfo-assistant-exam</a:t>
            </a:r>
            <a:r>
              <a:rPr lang="en-US" sz="2000" dirty="0" smtClean="0"/>
              <a:t> ) 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20) EPFO  SSA </a:t>
            </a:r>
            <a:r>
              <a:rPr lang="en-US" sz="2000" dirty="0"/>
              <a:t>( </a:t>
            </a:r>
            <a:r>
              <a:rPr lang="en-US" sz="2000" dirty="0" smtClean="0">
                <a:hlinkClick r:id="rId4"/>
              </a:rPr>
              <a:t>https://www.adda247.com/epfo-ssa-recruitment.html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21) IDBI  Assistant  Manager </a:t>
            </a:r>
            <a:r>
              <a:rPr lang="en-US" sz="1900" dirty="0"/>
              <a:t>( </a:t>
            </a:r>
            <a:r>
              <a:rPr lang="en-US" sz="1900" dirty="0" smtClean="0">
                <a:hlinkClick r:id="rId5"/>
              </a:rPr>
              <a:t>https://www.adda247.com/jobs/idbi-assistant-manager-recruitment-2022</a:t>
            </a:r>
            <a:r>
              <a:rPr lang="en-US" sz="1900" dirty="0" smtClean="0"/>
              <a:t> </a:t>
            </a:r>
            <a:r>
              <a:rPr lang="en-US" sz="1900" dirty="0"/>
              <a:t>) </a:t>
            </a:r>
            <a:endParaRPr lang="en-US" sz="19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00B050"/>
                </a:solidFill>
              </a:rPr>
              <a:t>22) HARCO  Bank Clerk </a:t>
            </a:r>
            <a:r>
              <a:rPr lang="en-US" sz="2000" dirty="0"/>
              <a:t>( </a:t>
            </a:r>
            <a:r>
              <a:rPr lang="en-US" sz="2000" dirty="0" smtClean="0">
                <a:hlinkClick r:id="rId6"/>
              </a:rPr>
              <a:t>https://prepp.in/haryana-harco-bank-exam/eligibility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23) J&amp;K  Bank  PO </a:t>
            </a:r>
            <a:r>
              <a:rPr lang="en-US" sz="2000" dirty="0"/>
              <a:t>( </a:t>
            </a:r>
            <a:r>
              <a:rPr lang="en-US" sz="2000" dirty="0" smtClean="0">
                <a:hlinkClick r:id="rId7"/>
              </a:rPr>
              <a:t>https://prepp.in/jk-bank-po-exam/eligibility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24) Syndicate  Bank PO </a:t>
            </a:r>
            <a:r>
              <a:rPr lang="en-US" sz="2000" dirty="0"/>
              <a:t>( </a:t>
            </a:r>
            <a:r>
              <a:rPr lang="en-US" sz="2000" dirty="0" smtClean="0">
                <a:hlinkClick r:id="rId8"/>
              </a:rPr>
              <a:t>https://prepp.in/syndicate-bank-po-exam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25) LIC  HFL </a:t>
            </a:r>
            <a:r>
              <a:rPr lang="en-US" sz="2000" dirty="0"/>
              <a:t>( </a:t>
            </a:r>
            <a:r>
              <a:rPr lang="en-US" sz="2000" dirty="0" smtClean="0">
                <a:hlinkClick r:id="rId9"/>
              </a:rPr>
              <a:t>https://prepp.in/lic-hfl-exam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26) LIC  Assistant </a:t>
            </a:r>
            <a:r>
              <a:rPr lang="en-US" sz="2000" dirty="0"/>
              <a:t>( </a:t>
            </a:r>
            <a:r>
              <a:rPr lang="en-US" sz="2000" dirty="0" smtClean="0">
                <a:hlinkClick r:id="rId10"/>
              </a:rPr>
              <a:t>https://www.adda247.com/jobs/lic-assistant/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27) LIC  AAO </a:t>
            </a:r>
            <a:r>
              <a:rPr lang="en-US" sz="2000" dirty="0"/>
              <a:t>( </a:t>
            </a:r>
            <a:r>
              <a:rPr lang="en-US" sz="2000" dirty="0" smtClean="0">
                <a:hlinkClick r:id="rId11"/>
              </a:rPr>
              <a:t>https://prepp.in/lic-aao-exam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28) RBI  Office  Attendant </a:t>
            </a:r>
            <a:r>
              <a:rPr lang="en-US" sz="2000" dirty="0"/>
              <a:t>( </a:t>
            </a:r>
            <a:r>
              <a:rPr lang="en-US" sz="2000" dirty="0" smtClean="0">
                <a:hlinkClick r:id="rId12"/>
              </a:rPr>
              <a:t>https://prepp.in/rbi-office-attendant-exam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29) ESIC  SSO </a:t>
            </a:r>
            <a:r>
              <a:rPr lang="en-US" sz="2000" dirty="0"/>
              <a:t>( </a:t>
            </a:r>
            <a:r>
              <a:rPr lang="en-US" sz="2000" dirty="0" smtClean="0">
                <a:hlinkClick r:id="rId13"/>
              </a:rPr>
              <a:t>https://www.adda247.com/jobs/esic-sso-recruitmen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33) IDBI  Executive </a:t>
            </a:r>
            <a:r>
              <a:rPr lang="en-US" sz="2000" dirty="0"/>
              <a:t>( </a:t>
            </a:r>
            <a:r>
              <a:rPr lang="en-US" sz="2000" dirty="0" smtClean="0">
                <a:hlinkClick r:id="rId14"/>
              </a:rPr>
              <a:t>https://prepp.in/idbi-executive-exam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31) Punjab  State Co-Operative </a:t>
            </a:r>
            <a:r>
              <a:rPr lang="en-US" sz="2000" dirty="0"/>
              <a:t>( </a:t>
            </a:r>
            <a:r>
              <a:rPr lang="en-US" sz="2000" dirty="0" smtClean="0">
                <a:hlinkClick r:id="rId15"/>
              </a:rPr>
              <a:t>https://byjusexamprep.com/bank-exams/punjab-cooperative-bank-exam-eligibility-criteria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32) ECGC  PO </a:t>
            </a:r>
            <a:r>
              <a:rPr lang="en-US" sz="2000" dirty="0"/>
              <a:t>( </a:t>
            </a:r>
            <a:r>
              <a:rPr lang="en-US" sz="2000" dirty="0" smtClean="0">
                <a:hlinkClick r:id="rId16"/>
              </a:rPr>
              <a:t>https://prepp.in/ecgc-po-exam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33) LIC  ADO </a:t>
            </a:r>
            <a:r>
              <a:rPr lang="en-US" sz="2000" dirty="0"/>
              <a:t>( </a:t>
            </a:r>
            <a:r>
              <a:rPr lang="en-US" sz="2000" dirty="0" smtClean="0">
                <a:hlinkClick r:id="rId17"/>
              </a:rPr>
              <a:t>https://prepp.in/lic-ado-exam/eligibility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34) RBI  Security  Guard </a:t>
            </a:r>
            <a:r>
              <a:rPr lang="en-US" sz="2000" dirty="0"/>
              <a:t>( </a:t>
            </a:r>
            <a:r>
              <a:rPr lang="en-US" sz="2000" dirty="0" smtClean="0">
                <a:hlinkClick r:id="rId18"/>
              </a:rPr>
              <a:t>https://prepp.in/rbi-security-guard-exam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35) NIACL  Assistant </a:t>
            </a:r>
            <a:r>
              <a:rPr lang="en-US" sz="2000" dirty="0"/>
              <a:t>( </a:t>
            </a:r>
            <a:r>
              <a:rPr lang="en-US" sz="2000" dirty="0" smtClean="0">
                <a:hlinkClick r:id="rId19"/>
              </a:rPr>
              <a:t>https://prepp.in/niacl-assistant-exam</a:t>
            </a:r>
            <a:r>
              <a:rPr lang="en-US" sz="2000" dirty="0" smtClean="0"/>
              <a:t> </a:t>
            </a:r>
            <a:r>
              <a:rPr lang="en-US" sz="2000" dirty="0"/>
              <a:t>) </a:t>
            </a:r>
          </a:p>
        </p:txBody>
      </p:sp>
    </p:spTree>
    <p:extLst>
      <p:ext uri="{BB962C8B-B14F-4D97-AF65-F5344CB8AC3E}">
        <p14:creationId xmlns:p14="http://schemas.microsoft.com/office/powerpoint/2010/main" xmlns="" val="158308176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7"/>
            <a:ext cx="8928992" cy="7777237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5800" b="1" u="sng" dirty="0" smtClean="0">
                <a:solidFill>
                  <a:srgbClr val="C00000"/>
                </a:solidFill>
              </a:rPr>
              <a:t>State Exams</a:t>
            </a:r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</a:rPr>
              <a:t>1) UPSSSC  JE  Civil </a:t>
            </a:r>
            <a:r>
              <a:rPr lang="en-US" sz="3600" dirty="0"/>
              <a:t> </a:t>
            </a:r>
            <a:r>
              <a:rPr lang="en-US" sz="3600" dirty="0" smtClean="0"/>
              <a:t>( </a:t>
            </a:r>
            <a:r>
              <a:rPr lang="en-US" sz="3600" dirty="0" smtClean="0">
                <a:hlinkClick r:id="rId2"/>
              </a:rPr>
              <a:t>https://prepp.in/upsssc-junior-engineer-exam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</a:rPr>
              <a:t>2) UPSSSC JE Mechanical 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92D050"/>
                </a:solidFill>
              </a:rPr>
              <a:t>	</a:t>
            </a:r>
            <a:r>
              <a:rPr lang="en-US" sz="3600" dirty="0" smtClean="0"/>
              <a:t>( </a:t>
            </a:r>
            <a:r>
              <a:rPr lang="en-US" sz="3600" dirty="0" smtClean="0">
                <a:hlinkClick r:id="rId3"/>
              </a:rPr>
              <a:t>https://testbook.com/upsssc-junior-engineer/eligibility-criteria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</a:rPr>
              <a:t>3) WBCS Executive  </a:t>
            </a:r>
            <a:r>
              <a:rPr lang="en-US" sz="3600" dirty="0"/>
              <a:t>( </a:t>
            </a:r>
            <a:r>
              <a:rPr lang="en-US" sz="3600" dirty="0" smtClean="0">
                <a:hlinkClick r:id="rId4"/>
              </a:rPr>
              <a:t>https://testbook.com/wbcs/eligibility-criteria</a:t>
            </a:r>
            <a:r>
              <a:rPr lang="en-US" sz="3600" dirty="0" smtClean="0"/>
              <a:t> ) </a:t>
            </a:r>
            <a:r>
              <a:rPr lang="en-US" sz="3600" b="1" dirty="0" smtClean="0">
                <a:solidFill>
                  <a:srgbClr val="FF0000"/>
                </a:solidFill>
              </a:rPr>
              <a:t>**</a:t>
            </a:r>
            <a:endParaRPr lang="en-US" sz="36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</a:rPr>
              <a:t>4) UPPCL JE Electrical  </a:t>
            </a:r>
            <a:r>
              <a:rPr lang="en-US" sz="3600" dirty="0"/>
              <a:t>( </a:t>
            </a:r>
            <a:r>
              <a:rPr lang="en-US" sz="3600" dirty="0" smtClean="0">
                <a:hlinkClick r:id="rId5"/>
              </a:rPr>
              <a:t>https://prepp.in/uppcl-je-exam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92D050"/>
                </a:solidFill>
              </a:rPr>
              <a:t>5) West Bengal Police SI / Kolkata Police SI  </a:t>
            </a:r>
            <a:r>
              <a:rPr lang="en-US" sz="3600" dirty="0" smtClean="0"/>
              <a:t>( </a:t>
            </a:r>
            <a:r>
              <a:rPr lang="en-US" sz="3600" dirty="0" smtClean="0">
                <a:hlinkClick r:id="rId6"/>
              </a:rPr>
              <a:t>https://testbook.com/wb-police-si/eligibility-criteria</a:t>
            </a:r>
            <a:r>
              <a:rPr lang="en-US" sz="3600" dirty="0" smtClean="0"/>
              <a:t> )/( </a:t>
            </a:r>
            <a:r>
              <a:rPr lang="en-US" sz="3600" dirty="0" smtClean="0">
                <a:hlinkClick r:id="rId7"/>
              </a:rPr>
              <a:t>https://testbook.com/kolkata-police-si/eligibility-criteria</a:t>
            </a:r>
            <a:r>
              <a:rPr lang="en-US" sz="3600" dirty="0" smtClean="0"/>
              <a:t> )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6) </a:t>
            </a:r>
            <a:r>
              <a:rPr lang="en-US" sz="3600" b="1" dirty="0">
                <a:solidFill>
                  <a:srgbClr val="7030A0"/>
                </a:solidFill>
              </a:rPr>
              <a:t>West Bengal Police </a:t>
            </a:r>
            <a:r>
              <a:rPr lang="en-US" sz="3600" b="1" dirty="0" smtClean="0">
                <a:solidFill>
                  <a:srgbClr val="7030A0"/>
                </a:solidFill>
              </a:rPr>
              <a:t>Constable </a:t>
            </a:r>
            <a:r>
              <a:rPr lang="en-US" sz="3600" b="1" dirty="0">
                <a:solidFill>
                  <a:srgbClr val="7030A0"/>
                </a:solidFill>
              </a:rPr>
              <a:t>/ Kolkata Police </a:t>
            </a:r>
            <a:r>
              <a:rPr lang="en-US" sz="3600" b="1" dirty="0" smtClean="0">
                <a:solidFill>
                  <a:srgbClr val="7030A0"/>
                </a:solidFill>
              </a:rPr>
              <a:t>Constable </a:t>
            </a:r>
          </a:p>
          <a:p>
            <a:pPr marL="0" indent="0"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	 </a:t>
            </a:r>
            <a:r>
              <a:rPr lang="en-US" sz="3600" dirty="0"/>
              <a:t>( </a:t>
            </a:r>
            <a:r>
              <a:rPr lang="en-US" sz="3600" dirty="0" smtClean="0">
                <a:hlinkClick r:id="rId8"/>
              </a:rPr>
              <a:t>https://testbook.com/wb-police-constable/eligibility-criteria )/</a:t>
            </a:r>
            <a:endParaRPr lang="en-US" sz="3600" dirty="0" smtClean="0"/>
          </a:p>
          <a:p>
            <a:pPr marL="0" indent="0">
              <a:buNone/>
            </a:pPr>
            <a:r>
              <a:rPr lang="en-US" sz="3600" dirty="0" smtClean="0"/>
              <a:t>	( </a:t>
            </a:r>
            <a:r>
              <a:rPr lang="en-US" sz="3600" dirty="0" smtClean="0">
                <a:hlinkClick r:id="rId9"/>
              </a:rPr>
              <a:t>https://testbook.com/kolkata-police-constable/eligibility-criteria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7) </a:t>
            </a:r>
            <a:r>
              <a:rPr lang="en-US" sz="3600" b="1" dirty="0">
                <a:solidFill>
                  <a:srgbClr val="7030A0"/>
                </a:solidFill>
              </a:rPr>
              <a:t>West Bengal </a:t>
            </a:r>
            <a:r>
              <a:rPr lang="en-US" sz="3600" b="1" dirty="0" smtClean="0">
                <a:solidFill>
                  <a:srgbClr val="7030A0"/>
                </a:solidFill>
              </a:rPr>
              <a:t>Executive </a:t>
            </a:r>
            <a:r>
              <a:rPr lang="en-US" sz="3600" b="1" dirty="0">
                <a:solidFill>
                  <a:srgbClr val="7030A0"/>
                </a:solidFill>
              </a:rPr>
              <a:t>Constable 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</a:rPr>
              <a:t>	</a:t>
            </a:r>
            <a:r>
              <a:rPr lang="en-US" sz="3600" dirty="0" smtClean="0"/>
              <a:t>( </a:t>
            </a:r>
            <a:r>
              <a:rPr lang="en-US" sz="3600" dirty="0" smtClean="0">
                <a:hlinkClick r:id="rId10"/>
              </a:rPr>
              <a:t>https://prepp.in/wb-excise-constable-exam/eligibility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8) </a:t>
            </a:r>
            <a:r>
              <a:rPr lang="en-US" sz="3600" b="1" dirty="0">
                <a:solidFill>
                  <a:srgbClr val="7030A0"/>
                </a:solidFill>
              </a:rPr>
              <a:t>West </a:t>
            </a:r>
            <a:r>
              <a:rPr lang="en-US" sz="3600" b="1" dirty="0" smtClean="0">
                <a:solidFill>
                  <a:srgbClr val="7030A0"/>
                </a:solidFill>
              </a:rPr>
              <a:t>Bengal  Wireless Operator Police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</a:rPr>
              <a:t>	</a:t>
            </a:r>
            <a:r>
              <a:rPr lang="en-US" sz="3600" b="1" dirty="0" smtClean="0">
                <a:solidFill>
                  <a:srgbClr val="7030A0"/>
                </a:solidFill>
              </a:rPr>
              <a:t> </a:t>
            </a:r>
            <a:r>
              <a:rPr lang="en-US" sz="3600" dirty="0"/>
              <a:t>( </a:t>
            </a:r>
            <a:r>
              <a:rPr lang="en-US" sz="3600" dirty="0" smtClean="0">
                <a:hlinkClick r:id="rId11"/>
              </a:rPr>
              <a:t>https://testbook.com/wb-police-wireless-operator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7030A0"/>
                </a:solidFill>
              </a:rPr>
              <a:t>9) </a:t>
            </a:r>
            <a:r>
              <a:rPr lang="en-US" sz="3600" b="1" dirty="0" err="1" smtClean="0">
                <a:solidFill>
                  <a:srgbClr val="7030A0"/>
                </a:solidFill>
              </a:rPr>
              <a:t>Agragami</a:t>
            </a:r>
            <a:r>
              <a:rPr lang="en-US" sz="3600" b="1" dirty="0" smtClean="0">
                <a:solidFill>
                  <a:srgbClr val="7030A0"/>
                </a:solidFill>
              </a:rPr>
              <a:t> in WBCEF &amp; WWCD in Civil </a:t>
            </a:r>
            <a:r>
              <a:rPr lang="en-US" sz="3600" b="1" dirty="0" err="1" smtClean="0">
                <a:solidFill>
                  <a:srgbClr val="7030A0"/>
                </a:solidFill>
              </a:rPr>
              <a:t>Defence</a:t>
            </a:r>
            <a:r>
              <a:rPr lang="en-US" sz="3600" b="1" dirty="0" smtClean="0">
                <a:solidFill>
                  <a:srgbClr val="7030A0"/>
                </a:solidFill>
              </a:rPr>
              <a:t>  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</a:rPr>
              <a:t>	</a:t>
            </a:r>
            <a:r>
              <a:rPr lang="en-US" sz="3600" dirty="0" smtClean="0"/>
              <a:t>( </a:t>
            </a:r>
            <a:r>
              <a:rPr lang="en-US" sz="3600" dirty="0" smtClean="0">
                <a:hlinkClick r:id="rId12"/>
              </a:rPr>
              <a:t>https://www.adda247.com/jobs/wb-police-agragami-recruitment-2021/</a:t>
            </a:r>
            <a:r>
              <a:rPr lang="en-US" sz="3600" dirty="0" smtClean="0"/>
              <a:t> )</a:t>
            </a:r>
          </a:p>
          <a:p>
            <a:pPr marL="0" indent="0">
              <a:buNone/>
            </a:pPr>
            <a:endParaRPr lang="en-US" sz="36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10) Wireless Supervisor ( Technical) Grate II in WBP Telecommunication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7030A0"/>
                </a:solidFill>
              </a:rPr>
              <a:t> </a:t>
            </a:r>
            <a:r>
              <a:rPr lang="en-US" sz="3600" b="1" dirty="0" smtClean="0">
                <a:solidFill>
                  <a:srgbClr val="7030A0"/>
                </a:solidFill>
              </a:rPr>
              <a:t>             </a:t>
            </a:r>
            <a:r>
              <a:rPr lang="en-US" sz="3600" dirty="0"/>
              <a:t>( </a:t>
            </a:r>
            <a:r>
              <a:rPr lang="en-US" sz="3600" dirty="0" smtClean="0">
                <a:hlinkClick r:id="rId13"/>
              </a:rPr>
              <a:t>https://testbook.com/wb-police-wireless-supervisor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11) Sub-Assistant Engineer ( Civil) &amp; Sub-Assistant Engineer ( Electrical ) </a:t>
            </a:r>
          </a:p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</a:rPr>
              <a:t> </a:t>
            </a:r>
            <a:r>
              <a:rPr lang="en-US" sz="3600" b="1" dirty="0" smtClean="0">
                <a:solidFill>
                  <a:srgbClr val="FF0000"/>
                </a:solidFill>
              </a:rPr>
              <a:t>                </a:t>
            </a:r>
            <a:r>
              <a:rPr lang="en-US" sz="3600" dirty="0" smtClean="0"/>
              <a:t>( </a:t>
            </a:r>
            <a:r>
              <a:rPr lang="en-US" sz="3600" dirty="0" smtClean="0">
                <a:hlinkClick r:id="rId14"/>
              </a:rPr>
              <a:t>https://testbook.com/wbphidcl-sub-assistant-engineer/eligibility-criteria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3600" b="1" dirty="0" smtClean="0">
                <a:solidFill>
                  <a:srgbClr val="FF0000"/>
                </a:solidFill>
              </a:rPr>
              <a:t>12) WBNVF </a:t>
            </a:r>
            <a:r>
              <a:rPr lang="en-US" sz="3600" b="1" dirty="0" err="1" smtClean="0">
                <a:solidFill>
                  <a:srgbClr val="FF0000"/>
                </a:solidFill>
              </a:rPr>
              <a:t>Agragami</a:t>
            </a:r>
            <a:r>
              <a:rPr lang="en-US" sz="3600" b="1" dirty="0" smtClean="0">
                <a:solidFill>
                  <a:srgbClr val="FF0000"/>
                </a:solidFill>
              </a:rPr>
              <a:t> in Civil </a:t>
            </a:r>
            <a:r>
              <a:rPr lang="en-US" sz="3600" b="1" dirty="0" err="1" smtClean="0">
                <a:solidFill>
                  <a:srgbClr val="FF0000"/>
                </a:solidFill>
              </a:rPr>
              <a:t>Defence</a:t>
            </a:r>
            <a:r>
              <a:rPr lang="en-US" sz="3600" b="1" dirty="0" smtClean="0">
                <a:solidFill>
                  <a:srgbClr val="FF0000"/>
                </a:solidFill>
              </a:rPr>
              <a:t>  </a:t>
            </a:r>
            <a:r>
              <a:rPr lang="en-US" sz="3600" dirty="0"/>
              <a:t>( </a:t>
            </a:r>
            <a:r>
              <a:rPr lang="en-US" sz="3600" dirty="0" smtClean="0">
                <a:hlinkClick r:id="rId15"/>
              </a:rPr>
              <a:t>https://testbook.com/wb-police-agragami</a:t>
            </a:r>
            <a:r>
              <a:rPr lang="en-US" sz="3600" dirty="0" smtClean="0"/>
              <a:t> )</a:t>
            </a:r>
            <a:endParaRPr lang="en-US" sz="3600" b="1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4032118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856984" cy="756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13) </a:t>
            </a:r>
            <a:r>
              <a:rPr lang="en-US" sz="2000" b="1" dirty="0">
                <a:solidFill>
                  <a:srgbClr val="FF0000"/>
                </a:solidFill>
              </a:rPr>
              <a:t>Delhi Forest Guard  </a:t>
            </a:r>
            <a:r>
              <a:rPr lang="en-US" sz="2000" dirty="0"/>
              <a:t>( </a:t>
            </a:r>
            <a:r>
              <a:rPr lang="en-US" sz="2000" dirty="0">
                <a:hlinkClick r:id="rId2"/>
              </a:rPr>
              <a:t>https://testbook.com/delhi-forest-guard/eligibility</a:t>
            </a:r>
            <a:r>
              <a:rPr lang="en-US" sz="2000" dirty="0"/>
              <a:t> 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14) </a:t>
            </a:r>
            <a:r>
              <a:rPr lang="en-US" sz="2000" b="1" dirty="0">
                <a:solidFill>
                  <a:srgbClr val="FF0000"/>
                </a:solidFill>
              </a:rPr>
              <a:t>West Bengal Group D  </a:t>
            </a:r>
            <a:r>
              <a:rPr lang="en-US" sz="2000" dirty="0"/>
              <a:t>( </a:t>
            </a:r>
            <a:r>
              <a:rPr lang="en-US" sz="2000" dirty="0">
                <a:hlinkClick r:id="rId3"/>
              </a:rPr>
              <a:t>https://testbook.com/west-bengal-group-d</a:t>
            </a:r>
            <a:r>
              <a:rPr lang="en-US" sz="2000" dirty="0"/>
              <a:t> )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15) </a:t>
            </a:r>
            <a:r>
              <a:rPr lang="en-US" sz="2000" b="1" dirty="0">
                <a:solidFill>
                  <a:srgbClr val="FF0000"/>
                </a:solidFill>
              </a:rPr>
              <a:t>WBSETCL  JE  Electrical   </a:t>
            </a:r>
            <a:r>
              <a:rPr lang="en-US" sz="2000" dirty="0"/>
              <a:t>( </a:t>
            </a:r>
            <a:r>
              <a:rPr lang="en-US" sz="2000" dirty="0">
                <a:hlinkClick r:id="rId4"/>
              </a:rPr>
              <a:t>https://testbook.com/wbsetcl-je/eligibility-criteria</a:t>
            </a:r>
            <a:r>
              <a:rPr lang="en-US" sz="2000" dirty="0"/>
              <a:t> )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16) </a:t>
            </a:r>
            <a:r>
              <a:rPr lang="en-US" sz="2000" b="1" dirty="0">
                <a:solidFill>
                  <a:srgbClr val="FF0000"/>
                </a:solidFill>
              </a:rPr>
              <a:t>Delhi Police Constable  </a:t>
            </a:r>
            <a:r>
              <a:rPr lang="en-US" sz="2000" dirty="0"/>
              <a:t>( </a:t>
            </a:r>
            <a:r>
              <a:rPr lang="en-US" sz="2000" dirty="0">
                <a:hlinkClick r:id="rId5"/>
              </a:rPr>
              <a:t>https://prepp.in/delhi-police-exam/eligibility</a:t>
            </a:r>
            <a:r>
              <a:rPr lang="en-US" sz="2000" dirty="0"/>
              <a:t> )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17) </a:t>
            </a:r>
            <a:r>
              <a:rPr lang="en-US" sz="2000" b="1" dirty="0"/>
              <a:t>Delhi Police Head Constable  </a:t>
            </a:r>
            <a:r>
              <a:rPr lang="en-US" sz="2000" dirty="0"/>
              <a:t>( </a:t>
            </a:r>
            <a:r>
              <a:rPr lang="en-US" sz="2000" dirty="0">
                <a:hlinkClick r:id="rId6"/>
              </a:rPr>
              <a:t>https://prepp.in/delhi-police-head-constable-exam</a:t>
            </a:r>
            <a:r>
              <a:rPr lang="en-US" sz="2000" dirty="0"/>
              <a:t> )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 smtClean="0"/>
              <a:t>18) </a:t>
            </a:r>
            <a:r>
              <a:rPr lang="en-US" sz="2000" b="1" dirty="0"/>
              <a:t>CRPF  SI  </a:t>
            </a:r>
            <a:r>
              <a:rPr lang="en-US" sz="2000" dirty="0"/>
              <a:t>( </a:t>
            </a:r>
            <a:r>
              <a:rPr lang="en-US" sz="2000" dirty="0">
                <a:hlinkClick r:id="rId7"/>
              </a:rPr>
              <a:t>https://testbook.com/crpf-si</a:t>
            </a:r>
            <a:r>
              <a:rPr lang="en-US" sz="2000" dirty="0"/>
              <a:t> 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b="1" dirty="0" smtClean="0"/>
              <a:t>19) </a:t>
            </a:r>
            <a:r>
              <a:rPr lang="en-IN" sz="2000" b="1" dirty="0"/>
              <a:t>WBPSC Food </a:t>
            </a:r>
            <a:r>
              <a:rPr lang="en-IN" sz="2000" b="1" dirty="0" smtClean="0"/>
              <a:t>SI 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8"/>
              </a:rPr>
              <a:t>https://testbook.com/wbpsc-food-si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/>
              <a:t>20) </a:t>
            </a:r>
            <a:r>
              <a:rPr lang="en-IN" sz="2000" b="1" dirty="0"/>
              <a:t>Jute Corporation of </a:t>
            </a:r>
            <a:r>
              <a:rPr lang="en-IN" sz="2000" b="1" dirty="0" smtClean="0"/>
              <a:t>India 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9"/>
              </a:rPr>
              <a:t>https://www.adda247.com/jobs/jute-corporation-of-india-recruitment/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/>
              <a:t>21) Technical </a:t>
            </a:r>
            <a:r>
              <a:rPr lang="en-US" sz="2000" b="1" dirty="0"/>
              <a:t>Staff under Costal Security  </a:t>
            </a:r>
            <a:r>
              <a:rPr lang="en-US" sz="2000" dirty="0"/>
              <a:t>( </a:t>
            </a:r>
            <a:r>
              <a:rPr lang="en-US" sz="2000" dirty="0">
                <a:hlinkClick r:id="rId10"/>
              </a:rPr>
              <a:t>https://www.indiajoining.com/coastal-security-police-west-bengal/</a:t>
            </a:r>
            <a:r>
              <a:rPr lang="en-US" sz="2000" dirty="0"/>
              <a:t> </a:t>
            </a:r>
            <a:r>
              <a:rPr lang="en-US" sz="2000" dirty="0" smtClean="0"/>
              <a:t>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22) WBPSE </a:t>
            </a:r>
            <a:r>
              <a:rPr lang="en-US" sz="2000" b="1" dirty="0" smtClean="0"/>
              <a:t>( </a:t>
            </a:r>
            <a:r>
              <a:rPr lang="en-US" sz="2000" b="1" dirty="0" smtClean="0">
                <a:hlinkClick r:id="rId11"/>
              </a:rPr>
              <a:t>https://wbpsc.gov.in/</a:t>
            </a:r>
            <a:r>
              <a:rPr lang="en-US" sz="2000" b="1" dirty="0" smtClean="0"/>
              <a:t> ) </a:t>
            </a:r>
            <a:r>
              <a:rPr lang="en-US" sz="2000" b="1" dirty="0" smtClean="0">
                <a:solidFill>
                  <a:srgbClr val="FF0000"/>
                </a:solidFill>
              </a:rPr>
              <a:t>**</a:t>
            </a:r>
            <a:endParaRPr lang="en-US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20114534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856984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b="1" u="sng" dirty="0">
                <a:solidFill>
                  <a:srgbClr val="002060"/>
                </a:solidFill>
              </a:rPr>
              <a:t>West Bengal </a:t>
            </a:r>
            <a:r>
              <a:rPr lang="en-US" sz="2800" b="1" u="sng" dirty="0" smtClean="0">
                <a:solidFill>
                  <a:srgbClr val="002060"/>
                </a:solidFill>
              </a:rPr>
              <a:t>Civil </a:t>
            </a:r>
            <a:r>
              <a:rPr lang="en-US" sz="2800" b="1" u="sng" dirty="0">
                <a:solidFill>
                  <a:srgbClr val="002060"/>
                </a:solidFill>
              </a:rPr>
              <a:t>Service (Executive</a:t>
            </a:r>
            <a:r>
              <a:rPr lang="en-US" sz="2800" b="1" u="sng" dirty="0" smtClean="0">
                <a:solidFill>
                  <a:srgbClr val="002060"/>
                </a:solidFill>
              </a:rPr>
              <a:t>) - </a:t>
            </a:r>
            <a:r>
              <a:rPr lang="en-IN" sz="2800" b="1" u="sng" dirty="0">
                <a:solidFill>
                  <a:srgbClr val="002060"/>
                </a:solidFill>
              </a:rPr>
              <a:t>W.B.C.S. (Exe</a:t>
            </a:r>
            <a:r>
              <a:rPr lang="en-IN" sz="2800" b="1" u="sng" dirty="0" smtClean="0">
                <a:solidFill>
                  <a:srgbClr val="002060"/>
                </a:solidFill>
              </a:rPr>
              <a:t>.) Examinations </a:t>
            </a:r>
          </a:p>
          <a:p>
            <a:pPr marL="0" indent="0">
              <a:buNone/>
            </a:pPr>
            <a:r>
              <a:rPr lang="en-IN" sz="2000" dirty="0" smtClean="0"/>
              <a:t>( </a:t>
            </a:r>
            <a:r>
              <a:rPr lang="en-IN" sz="2000" dirty="0" smtClean="0">
                <a:hlinkClick r:id="rId2"/>
              </a:rPr>
              <a:t>https://wbpsc.gov.in/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Qualification : Graduation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Age : Group (A&amp;C) = 21 years , Group B = 20-36 years , Group D = 21-39 years</a:t>
            </a:r>
          </a:p>
          <a:p>
            <a:pPr marL="0" indent="0">
              <a:buNone/>
            </a:pPr>
            <a:r>
              <a:rPr lang="en-IN" sz="2800" b="1" u="sng" dirty="0" smtClean="0">
                <a:solidFill>
                  <a:srgbClr val="7030A0"/>
                </a:solidFill>
              </a:rPr>
              <a:t>Preliminary Exam ( Objective Type)</a:t>
            </a:r>
          </a:p>
          <a:p>
            <a:pPr marL="0" indent="0">
              <a:buNone/>
            </a:pP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**The duration for </a:t>
            </a:r>
            <a:r>
              <a:rPr lang="en-US" sz="20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the paper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will be of 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2.5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hours</a:t>
            </a:r>
            <a:endParaRPr lang="en-IN" sz="2000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415630"/>
              </p:ext>
            </p:extLst>
          </p:nvPr>
        </p:nvGraphicFramePr>
        <p:xfrm>
          <a:off x="1475656" y="3960812"/>
          <a:ext cx="6096000" cy="370840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936104"/>
                <a:gridCol w="4032448"/>
                <a:gridCol w="1127448"/>
              </a:tblGrid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 SL.</a:t>
                      </a:r>
                      <a:r>
                        <a:rPr lang="en-IN" baseline="0" dirty="0" smtClean="0"/>
                        <a:t> No.</a:t>
                      </a:r>
                      <a:endParaRPr lang="en-IN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Compulsory</a:t>
                      </a:r>
                      <a:r>
                        <a:rPr lang="en-IN" baseline="0" dirty="0" smtClean="0"/>
                        <a:t> Paper</a:t>
                      </a:r>
                      <a:endParaRPr lang="en-IN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Marks</a:t>
                      </a:r>
                      <a:endParaRPr lang="en-IN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English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General Science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Current Events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History of India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Indian</a:t>
                      </a:r>
                      <a:r>
                        <a:rPr lang="en-IN" baseline="0" dirty="0" smtClean="0"/>
                        <a:t> Geography (Specially West Bengal)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Indian Polity &amp; Economy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Indian National Movement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General Mental Ability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25</a:t>
                      </a:r>
                      <a:endParaRPr lang="en-IN" dirty="0"/>
                    </a:p>
                  </a:txBody>
                  <a:tcPr/>
                </a:tc>
              </a:tr>
              <a:tr h="370840">
                <a:tc gridSpan="2">
                  <a:txBody>
                    <a:bodyPr/>
                    <a:lstStyle/>
                    <a:p>
                      <a:r>
                        <a:rPr lang="en-IN" dirty="0" smtClean="0"/>
                        <a:t>                                      </a:t>
                      </a:r>
                      <a:r>
                        <a:rPr lang="en-IN" b="1" dirty="0" smtClean="0"/>
                        <a:t>Total </a:t>
                      </a:r>
                      <a:endParaRPr lang="en-IN" b="1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200</a:t>
                      </a:r>
                      <a:endParaRPr lang="en-IN" b="1" dirty="0"/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97347" y="936476"/>
            <a:ext cx="4602480" cy="106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5273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90"/>
            <a:ext cx="8784976" cy="756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 smtClean="0"/>
              <a:t>5) What is the upper age limit </a:t>
            </a:r>
            <a:r>
              <a:rPr lang="en-US" sz="2000" dirty="0"/>
              <a:t> </a:t>
            </a:r>
            <a:r>
              <a:rPr lang="en-US" sz="2000" dirty="0" smtClean="0"/>
              <a:t>for the civil service exam (General category)?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a) </a:t>
            </a:r>
            <a:r>
              <a:rPr lang="en-US" sz="2000" b="1" dirty="0" smtClean="0"/>
              <a:t>32</a:t>
            </a:r>
            <a:r>
              <a:rPr lang="en-US" sz="2000" dirty="0" smtClean="0"/>
              <a:t>				b) 37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35				d) 28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6)  which type of organization UPSC is ?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a) </a:t>
            </a:r>
            <a:r>
              <a:rPr lang="en-IN" sz="2000" b="1" dirty="0" smtClean="0"/>
              <a:t>Constitutional Body			</a:t>
            </a:r>
            <a:r>
              <a:rPr lang="en-IN" sz="2000" dirty="0" smtClean="0"/>
              <a:t>b) </a:t>
            </a:r>
            <a:r>
              <a:rPr lang="en-IN" sz="2000" dirty="0"/>
              <a:t>N</a:t>
            </a:r>
            <a:r>
              <a:rPr lang="en-IN" sz="2000" dirty="0" smtClean="0"/>
              <a:t>on </a:t>
            </a:r>
            <a:r>
              <a:rPr lang="en-IN" sz="2000" dirty="0"/>
              <a:t>statutory </a:t>
            </a:r>
            <a:r>
              <a:rPr lang="en-IN" sz="2000" dirty="0" smtClean="0"/>
              <a:t>body</a:t>
            </a:r>
          </a:p>
          <a:p>
            <a:pPr marL="0" indent="0">
              <a:buNone/>
            </a:pPr>
            <a:r>
              <a:rPr lang="en-US" sz="2000" dirty="0" smtClean="0"/>
              <a:t>	c) </a:t>
            </a:r>
            <a:r>
              <a:rPr lang="en-IN" sz="2000" dirty="0"/>
              <a:t>Non-Constitutional </a:t>
            </a:r>
            <a:r>
              <a:rPr lang="en-IN" sz="2000" dirty="0" smtClean="0"/>
              <a:t>body		d) </a:t>
            </a:r>
            <a:r>
              <a:rPr lang="en-IN" sz="2000" dirty="0"/>
              <a:t>quasi-judicial </a:t>
            </a:r>
            <a:r>
              <a:rPr lang="en-IN" sz="2000" dirty="0" smtClean="0"/>
              <a:t>body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7) Which  service does not include in UPSC-CSE?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a) IAS					b) IPS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IRS					d) </a:t>
            </a:r>
            <a:r>
              <a:rPr lang="en-US" sz="2000" b="1" dirty="0" smtClean="0"/>
              <a:t>Banking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r>
              <a:rPr lang="en-US" sz="2000" dirty="0" smtClean="0"/>
              <a:t>8) </a:t>
            </a:r>
            <a:r>
              <a:rPr lang="en-IN" sz="2000" dirty="0" smtClean="0"/>
              <a:t>How many exams conducted by UPSC?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a) </a:t>
            </a:r>
            <a:r>
              <a:rPr lang="en-IN" sz="2000" b="1" dirty="0" smtClean="0"/>
              <a:t>10</a:t>
            </a:r>
            <a:r>
              <a:rPr lang="en-IN" sz="2000" dirty="0" smtClean="0"/>
              <a:t>					b) 9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11					d) 5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9) When</a:t>
            </a:r>
            <a:r>
              <a:rPr lang="en-US" sz="2000" dirty="0"/>
              <a:t> </a:t>
            </a:r>
            <a:r>
              <a:rPr lang="en-US" sz="2000" dirty="0" smtClean="0"/>
              <a:t>did </a:t>
            </a:r>
            <a:r>
              <a:rPr lang="en-US" sz="2000" dirty="0"/>
              <a:t>the form fill-up process start for civil service?</a:t>
            </a:r>
            <a:r>
              <a:rPr lang="en-IN" sz="2000" dirty="0" smtClean="0"/>
              <a:t> </a:t>
            </a:r>
          </a:p>
          <a:p>
            <a:pPr marL="0" indent="0">
              <a:buNone/>
            </a:pPr>
            <a:r>
              <a:rPr lang="en-IN" sz="2000" dirty="0" smtClean="0"/>
              <a:t>	a) </a:t>
            </a:r>
            <a:r>
              <a:rPr lang="en-IN" sz="2000" b="1" dirty="0" smtClean="0"/>
              <a:t>February</a:t>
            </a:r>
            <a:r>
              <a:rPr lang="en-IN" sz="2000" dirty="0" smtClean="0"/>
              <a:t>				b) March</a:t>
            </a:r>
            <a:r>
              <a:rPr lang="en-IN" sz="2000" dirty="0"/>
              <a:t>	</a:t>
            </a:r>
          </a:p>
          <a:p>
            <a:pPr marL="0" indent="0">
              <a:buNone/>
            </a:pPr>
            <a:r>
              <a:rPr lang="en-IN" sz="2000" dirty="0" smtClean="0"/>
              <a:t>	c) January				d) April</a:t>
            </a:r>
            <a:r>
              <a:rPr lang="en-IN" sz="2000" dirty="0"/>
              <a:t/>
            </a:r>
            <a:br>
              <a:rPr lang="en-IN" sz="2000" dirty="0"/>
            </a:b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1300086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216396"/>
            <a:ext cx="8784976" cy="74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800" b="1" u="sng" dirty="0" smtClean="0">
                <a:solidFill>
                  <a:srgbClr val="7030A0"/>
                </a:solidFill>
              </a:rPr>
              <a:t>Mains Examinations ( Descriptive &amp; Objective Type)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**The </a:t>
            </a:r>
            <a:r>
              <a:rPr lang="en-US" sz="2000" b="1" dirty="0">
                <a:solidFill>
                  <a:srgbClr val="FF0000"/>
                </a:solidFill>
              </a:rPr>
              <a:t>duration for all the papers will be of 3 hours</a:t>
            </a:r>
            <a:endParaRPr lang="en-IN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873804018"/>
              </p:ext>
            </p:extLst>
          </p:nvPr>
        </p:nvGraphicFramePr>
        <p:xfrm>
          <a:off x="251520" y="1368524"/>
          <a:ext cx="8712969" cy="5976664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1268869"/>
                <a:gridCol w="6219963"/>
                <a:gridCol w="1224137"/>
              </a:tblGrid>
              <a:tr h="432050">
                <a:tc>
                  <a:txBody>
                    <a:bodyPr/>
                    <a:lstStyle/>
                    <a:p>
                      <a:pPr algn="ctr"/>
                      <a:r>
                        <a:rPr lang="en-IN" dirty="0" smtClean="0"/>
                        <a:t>Paper</a:t>
                      </a:r>
                      <a:endParaRPr lang="en-IN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Subject (Compulsory</a:t>
                      </a:r>
                      <a:r>
                        <a:rPr lang="en-IN" baseline="0" dirty="0" smtClean="0"/>
                        <a:t> Paper)</a:t>
                      </a:r>
                      <a:endParaRPr lang="en-IN" dirty="0" smtClean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</a:t>
                      </a:r>
                      <a:r>
                        <a:rPr lang="en-IN" baseline="0" dirty="0" smtClean="0"/>
                        <a:t> </a:t>
                      </a:r>
                      <a:r>
                        <a:rPr lang="en-IN" dirty="0" smtClean="0"/>
                        <a:t>Marks</a:t>
                      </a:r>
                      <a:endParaRPr lang="en-IN" dirty="0"/>
                    </a:p>
                  </a:txBody>
                  <a:tcPr>
                    <a:blipFill>
                      <a:blip r:embed="rId2"/>
                      <a:tile tx="0" ty="0" sx="100000" sy="100000" flip="none" algn="tl"/>
                    </a:blipFill>
                  </a:tcPr>
                </a:tc>
              </a:tr>
              <a:tr h="504056">
                <a:tc>
                  <a:txBody>
                    <a:bodyPr/>
                    <a:lstStyle/>
                    <a:p>
                      <a:r>
                        <a:rPr lang="en-IN" dirty="0" smtClean="0"/>
                        <a:t>Paper</a:t>
                      </a:r>
                      <a:r>
                        <a:rPr lang="en-IN" baseline="0" dirty="0" smtClean="0"/>
                        <a:t> -I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Regional  Language(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Bengali/Hindi/Urdu/Nepali/Santali</a:t>
                      </a:r>
                      <a:r>
                        <a:rPr lang="en-IN" dirty="0" smtClean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432048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English: 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Letter writing</a:t>
                      </a:r>
                      <a:r>
                        <a:rPr lang="en-IN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Précis Writing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Paper-III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General Studies - I :</a:t>
                      </a:r>
                      <a:r>
                        <a:rPr lang="en-IN" b="1" baseline="0" dirty="0" smtClean="0"/>
                        <a:t>   </a:t>
                      </a:r>
                      <a:r>
                        <a:rPr lang="en-IN" dirty="0" smtClean="0"/>
                        <a:t>(i)  Indian History</a:t>
                      </a:r>
                    </a:p>
                    <a:p>
                      <a:r>
                        <a:rPr lang="en-IN" dirty="0" smtClean="0"/>
                        <a:t>                                      (ii) Geography of India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1080120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Paper-IV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Studies-II: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Science and Scientific &amp; Technological advancement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Environment</a:t>
                      </a:r>
                    </a:p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Knowledge</a:t>
                      </a:r>
                      <a:r>
                        <a:rPr lang="en-US" sz="1800" b="0" i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, </a:t>
                      </a:r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Affairs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716115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Paper-V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Constitution of India and Indian Economy including role and functions of Reserve Bank of India 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471427"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Paper-VI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Arithmetic &amp; Test of Reasoning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200</a:t>
                      </a:r>
                      <a:endParaRPr lang="en-IN" dirty="0"/>
                    </a:p>
                  </a:txBody>
                  <a:tcPr/>
                </a:tc>
              </a:tr>
              <a:tr h="432048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                                                        Total  Marks 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1200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432048">
                <a:tc gridSpan="2"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00B050"/>
                          </a:solidFill>
                        </a:rPr>
                        <a:t>Optional  Subjects : Group A + Group  B Subjects </a:t>
                      </a:r>
                      <a:endParaRPr lang="en-IN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00B050"/>
                          </a:solidFill>
                        </a:rPr>
                        <a:t>400</a:t>
                      </a:r>
                      <a:endParaRPr lang="en-IN" b="1" dirty="0">
                        <a:solidFill>
                          <a:srgbClr val="00B050"/>
                        </a:solidFill>
                      </a:endParaRPr>
                    </a:p>
                  </a:txBody>
                  <a:tcPr>
                    <a:blipFill>
                      <a:blip r:embed="rId4"/>
                      <a:tile tx="0" ty="0" sx="100000" sy="100000" flip="none" algn="tl"/>
                    </a:blipFill>
                  </a:tcPr>
                </a:tc>
              </a:tr>
              <a:tr h="648072">
                <a:tc gridSpan="3"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Interview :</a:t>
                      </a:r>
                      <a:r>
                        <a:rPr lang="en-IN" b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</a:p>
                    <a:p>
                      <a:r>
                        <a:rPr lang="en-IN" b="1" baseline="0" dirty="0" smtClean="0">
                          <a:solidFill>
                            <a:srgbClr val="7030A0"/>
                          </a:solidFill>
                        </a:rPr>
                        <a:t> i)</a:t>
                      </a:r>
                      <a:r>
                        <a:rPr lang="en-IN" b="1" dirty="0" smtClean="0">
                          <a:solidFill>
                            <a:srgbClr val="7030A0"/>
                          </a:solidFill>
                        </a:rPr>
                        <a:t> Group (A&amp;B )=200 marks , ii)</a:t>
                      </a:r>
                      <a:r>
                        <a:rPr lang="en-IN" b="1" baseline="0" dirty="0" smtClean="0">
                          <a:solidFill>
                            <a:srgbClr val="7030A0"/>
                          </a:solidFill>
                        </a:rPr>
                        <a:t> Group  C = 150 marks , iii) Group D = 100 marks</a:t>
                      </a:r>
                      <a:endParaRPr lang="en-IN" b="1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793852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928992" cy="76328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600" b="1" u="sng" dirty="0" smtClean="0">
                <a:solidFill>
                  <a:srgbClr val="7030A0"/>
                </a:solidFill>
              </a:rPr>
              <a:t>All Defence Exams 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1) AFCAT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2"/>
              </a:rPr>
              <a:t>https://prepp.in/afcat-exam/eligibility</a:t>
            </a:r>
            <a:r>
              <a:rPr lang="en-US" sz="2000" dirty="0" smtClean="0"/>
              <a:t> )</a:t>
            </a:r>
          </a:p>
          <a:p>
            <a:pPr marL="0" indent="0">
              <a:buNone/>
            </a:pPr>
            <a:r>
              <a:rPr lang="en-US" sz="2000" b="1" dirty="0" smtClean="0"/>
              <a:t>2) CDS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3"/>
              </a:rPr>
              <a:t>https://prepp.in/cds-exam/eligibility</a:t>
            </a:r>
            <a:r>
              <a:rPr lang="en-US" sz="2000" dirty="0" smtClean="0"/>
              <a:t>  )</a:t>
            </a:r>
          </a:p>
          <a:p>
            <a:pPr marL="0" indent="0">
              <a:buNone/>
            </a:pPr>
            <a:r>
              <a:rPr lang="en-US" sz="2000" b="1" dirty="0" smtClean="0"/>
              <a:t>3) NDA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4"/>
              </a:rPr>
              <a:t>https://prepp.in/nda-exam/eligibility</a:t>
            </a:r>
            <a:r>
              <a:rPr lang="en-US" sz="2000" dirty="0" smtClean="0"/>
              <a:t> 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4) </a:t>
            </a:r>
            <a:r>
              <a:rPr lang="en-US" sz="2000" b="1" dirty="0" err="1" smtClean="0"/>
              <a:t>Agniveer</a:t>
            </a:r>
            <a:r>
              <a:rPr lang="en-US" sz="2000" b="1" dirty="0" smtClean="0"/>
              <a:t> Navy </a:t>
            </a:r>
            <a:r>
              <a:rPr lang="en-US" sz="2000" dirty="0"/>
              <a:t>( </a:t>
            </a:r>
            <a:r>
              <a:rPr lang="en-US" sz="2000" dirty="0" smtClean="0">
                <a:hlinkClick r:id="rId5"/>
              </a:rPr>
              <a:t>https://www.adda247.com/defence-jobs/agniveer-navy-recruitment-2022/</a:t>
            </a:r>
            <a:r>
              <a:rPr lang="en-US" sz="2000" dirty="0" smtClean="0"/>
              <a:t> 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5) Coast Guard </a:t>
            </a:r>
            <a:r>
              <a:rPr lang="en-US" sz="2000" b="1" dirty="0" err="1" smtClean="0"/>
              <a:t>Navik</a:t>
            </a:r>
            <a:r>
              <a:rPr lang="en-US" sz="2000" b="1" dirty="0" smtClean="0"/>
              <a:t>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6"/>
              </a:rPr>
              <a:t>https://testbook.com/indian-coast-guard-navik-gd/eligibility</a:t>
            </a:r>
            <a:r>
              <a:rPr lang="en-US" sz="2000" dirty="0" smtClean="0"/>
              <a:t> 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92D050"/>
                </a:solidFill>
              </a:rPr>
              <a:t>6) SSB </a:t>
            </a:r>
            <a:r>
              <a:rPr lang="en-US" sz="2000" dirty="0"/>
              <a:t>( </a:t>
            </a:r>
            <a:r>
              <a:rPr lang="en-US" sz="2000" dirty="0" smtClean="0">
                <a:hlinkClick r:id="rId7"/>
              </a:rPr>
              <a:t>https://prepp.in/ssb-recruitment-exam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92D050"/>
                </a:solidFill>
              </a:rPr>
              <a:t>7) </a:t>
            </a:r>
            <a:r>
              <a:rPr lang="en-US" sz="2000" b="1" dirty="0" err="1" smtClean="0">
                <a:solidFill>
                  <a:srgbClr val="92D050"/>
                </a:solidFill>
              </a:rPr>
              <a:t>Airforce</a:t>
            </a:r>
            <a:r>
              <a:rPr lang="en-US" sz="2000" b="1" dirty="0" smtClean="0">
                <a:solidFill>
                  <a:srgbClr val="92D050"/>
                </a:solidFill>
              </a:rPr>
              <a:t> Group X </a:t>
            </a:r>
            <a:r>
              <a:rPr lang="en-US" sz="2000" dirty="0"/>
              <a:t>( </a:t>
            </a:r>
            <a:r>
              <a:rPr lang="en-US" sz="2000" dirty="0" smtClean="0">
                <a:hlinkClick r:id="rId8"/>
              </a:rPr>
              <a:t>https://prepp.in/iaf-airmen-exam/eligibility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92D050"/>
                </a:solidFill>
              </a:rPr>
              <a:t>8) ICG </a:t>
            </a:r>
            <a:r>
              <a:rPr lang="en-US" sz="2000" b="1" dirty="0" err="1" smtClean="0">
                <a:solidFill>
                  <a:srgbClr val="92D050"/>
                </a:solidFill>
              </a:rPr>
              <a:t>Yantrik</a:t>
            </a:r>
            <a:r>
              <a:rPr lang="en-US" sz="2000" b="1" dirty="0" smtClean="0">
                <a:solidFill>
                  <a:srgbClr val="92D050"/>
                </a:solidFill>
              </a:rPr>
              <a:t> Electrical  </a:t>
            </a:r>
            <a:r>
              <a:rPr lang="en-US" sz="2000" dirty="0"/>
              <a:t>( </a:t>
            </a:r>
            <a:r>
              <a:rPr lang="en-US" sz="2000" dirty="0" smtClean="0">
                <a:hlinkClick r:id="rId9"/>
              </a:rPr>
              <a:t>https://prepp.in/indian-coast-guard-yantrik-exam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92D050"/>
                </a:solidFill>
              </a:rPr>
              <a:t>9) </a:t>
            </a:r>
            <a:r>
              <a:rPr lang="en-US" sz="2000" b="1" dirty="0">
                <a:solidFill>
                  <a:srgbClr val="92D050"/>
                </a:solidFill>
              </a:rPr>
              <a:t>ICG </a:t>
            </a:r>
            <a:r>
              <a:rPr lang="en-US" sz="2000" b="1" dirty="0" err="1">
                <a:solidFill>
                  <a:srgbClr val="92D050"/>
                </a:solidFill>
              </a:rPr>
              <a:t>Yantrik</a:t>
            </a:r>
            <a:r>
              <a:rPr lang="en-US" sz="2000" b="1" dirty="0">
                <a:solidFill>
                  <a:srgbClr val="92D050"/>
                </a:solidFill>
              </a:rPr>
              <a:t> </a:t>
            </a:r>
            <a:r>
              <a:rPr lang="en-US" sz="2000" b="1" dirty="0" smtClean="0">
                <a:solidFill>
                  <a:srgbClr val="92D050"/>
                </a:solidFill>
              </a:rPr>
              <a:t>Mechanical  </a:t>
            </a:r>
            <a:r>
              <a:rPr lang="en-US" sz="2000" dirty="0"/>
              <a:t>( </a:t>
            </a:r>
            <a:r>
              <a:rPr lang="en-US" sz="2000" dirty="0" smtClean="0">
                <a:hlinkClick r:id="rId9"/>
              </a:rPr>
              <a:t>https://prepp.in/indian-coast-guard-yantrik-exam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92D050"/>
                </a:solidFill>
              </a:rPr>
              <a:t>10) Territorial Army  </a:t>
            </a:r>
            <a:r>
              <a:rPr lang="en-US" sz="2000" dirty="0"/>
              <a:t>( </a:t>
            </a:r>
            <a:r>
              <a:rPr lang="en-US" sz="2000" dirty="0" smtClean="0">
                <a:hlinkClick r:id="rId10"/>
              </a:rPr>
              <a:t>https://prepp.in/territorial-army-exam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92D05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11) </a:t>
            </a:r>
            <a:r>
              <a:rPr lang="en-US" sz="2000" b="1" dirty="0" err="1" smtClean="0">
                <a:solidFill>
                  <a:srgbClr val="FF0000"/>
                </a:solidFill>
              </a:rPr>
              <a:t>Agniveer</a:t>
            </a:r>
            <a:r>
              <a:rPr lang="en-US" sz="2000" b="1" dirty="0" smtClean="0">
                <a:solidFill>
                  <a:srgbClr val="FF0000"/>
                </a:solidFill>
              </a:rPr>
              <a:t>  Army GD  </a:t>
            </a:r>
            <a:r>
              <a:rPr lang="en-US" sz="2000" dirty="0"/>
              <a:t>( </a:t>
            </a:r>
            <a:r>
              <a:rPr lang="en-US" sz="2000" dirty="0" smtClean="0">
                <a:hlinkClick r:id="rId11"/>
              </a:rPr>
              <a:t>https://www.adda247.com/defence-jobs/indian-army-agniveer-eligibility-criteria-2022/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12) BSF Constable </a:t>
            </a:r>
            <a:r>
              <a:rPr lang="en-US" sz="2000" dirty="0"/>
              <a:t>( </a:t>
            </a:r>
            <a:r>
              <a:rPr lang="en-US" sz="2000" dirty="0" smtClean="0">
                <a:hlinkClick r:id="rId12"/>
              </a:rPr>
              <a:t>https://testbook.com/bsf/eligibility-criteria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13) CISF Constable Fireman  </a:t>
            </a:r>
            <a:r>
              <a:rPr lang="en-US" sz="2000" dirty="0"/>
              <a:t>( </a:t>
            </a:r>
            <a:r>
              <a:rPr lang="en-US" sz="2000" dirty="0" smtClean="0">
                <a:hlinkClick r:id="rId13"/>
              </a:rPr>
              <a:t>https://www.adda247.com/defence-jobs/cisf-fireman-constable-recruitment-2022/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14) Assam Rifles Technical  </a:t>
            </a:r>
            <a:r>
              <a:rPr lang="en-US" sz="2000" dirty="0"/>
              <a:t>( </a:t>
            </a:r>
            <a:r>
              <a:rPr lang="en-US" sz="2000" dirty="0" smtClean="0">
                <a:hlinkClick r:id="rId14"/>
              </a:rPr>
              <a:t>https://www.adda247.com/defence-jobs/assam-rifles-recruitment-2022</a:t>
            </a:r>
            <a:r>
              <a:rPr lang="en-US" sz="2000" dirty="0" smtClean="0"/>
              <a:t> )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b="1" dirty="0" smtClean="0"/>
              <a:t>15) BSF Radio operator  </a:t>
            </a:r>
            <a:r>
              <a:rPr lang="en-US" sz="2000" dirty="0"/>
              <a:t>( </a:t>
            </a:r>
            <a:r>
              <a:rPr lang="en-US" sz="2000" dirty="0" smtClean="0">
                <a:hlinkClick r:id="rId15"/>
              </a:rPr>
              <a:t>https://prepp.in/bsf-ro-exam</a:t>
            </a:r>
            <a:r>
              <a:rPr lang="en-US" sz="2000" dirty="0" smtClean="0"/>
              <a:t> 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16) Indian Army Soldier Clerk </a:t>
            </a:r>
            <a:r>
              <a:rPr lang="en-US" sz="2000" dirty="0"/>
              <a:t>( </a:t>
            </a:r>
            <a:r>
              <a:rPr lang="en-US" sz="2000" dirty="0" smtClean="0">
                <a:hlinkClick r:id="rId16"/>
              </a:rPr>
              <a:t>https://prepp.in/army-clerk-exam</a:t>
            </a:r>
            <a:r>
              <a:rPr lang="en-US" sz="2000" dirty="0" smtClean="0"/>
              <a:t> 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17) </a:t>
            </a:r>
            <a:r>
              <a:rPr lang="en-US" sz="2000" b="1" dirty="0"/>
              <a:t>Indian Army Soldier </a:t>
            </a:r>
            <a:r>
              <a:rPr lang="en-US" sz="2000" b="1" dirty="0" smtClean="0"/>
              <a:t>Technical   </a:t>
            </a:r>
            <a:r>
              <a:rPr lang="en-US" sz="2000" dirty="0"/>
              <a:t>( </a:t>
            </a:r>
            <a:r>
              <a:rPr lang="en-US" sz="2000" dirty="0" smtClean="0">
                <a:hlinkClick r:id="rId17"/>
              </a:rPr>
              <a:t>https://prepp.in/indian-army-technical-exam</a:t>
            </a:r>
            <a:r>
              <a:rPr lang="en-US" sz="2000" dirty="0" smtClean="0"/>
              <a:t> )</a:t>
            </a:r>
            <a:endParaRPr lang="en-US" sz="2000" b="1" dirty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423683241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216397"/>
            <a:ext cx="8784976" cy="74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b="1" dirty="0" smtClean="0"/>
              <a:t>18) </a:t>
            </a:r>
            <a:r>
              <a:rPr lang="en-US" sz="2000" b="1" dirty="0"/>
              <a:t>Indian Army </a:t>
            </a:r>
            <a:r>
              <a:rPr lang="en-US" sz="2000" b="1" dirty="0" smtClean="0"/>
              <a:t>Soldier Tradesman 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2"/>
              </a:rPr>
              <a:t>https://testbook.com/indian-army-soldier-tradesman/eligibility-criteria</a:t>
            </a:r>
            <a:r>
              <a:rPr lang="en-US" sz="2000" dirty="0" smtClean="0"/>
              <a:t> 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19) Indian Coast Guard  Assistant  Commandant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3"/>
              </a:rPr>
              <a:t>https://testbook.com/indian-coast-guard-assistant-commandant/eligibility</a:t>
            </a:r>
            <a:r>
              <a:rPr lang="en-US" sz="2000" dirty="0" smtClean="0"/>
              <a:t> </a:t>
            </a:r>
            <a:r>
              <a:rPr lang="en-US" sz="2000" dirty="0"/>
              <a:t>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20) SSB Head Constable </a:t>
            </a:r>
            <a:r>
              <a:rPr lang="en-US" sz="2000" dirty="0"/>
              <a:t>( </a:t>
            </a:r>
            <a:r>
              <a:rPr lang="en-US" sz="2000" dirty="0" smtClean="0">
                <a:hlinkClick r:id="rId4"/>
              </a:rPr>
              <a:t>https://prepp.in/ssb-head-constable-exam</a:t>
            </a:r>
            <a:r>
              <a:rPr lang="en-US" sz="2000" dirty="0" smtClean="0"/>
              <a:t> </a:t>
            </a:r>
            <a:r>
              <a:rPr lang="en-US" sz="2000" dirty="0"/>
              <a:t>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21) AFCAT  EKT  Mechanical </a:t>
            </a:r>
            <a:r>
              <a:rPr lang="en-US" sz="2000" dirty="0"/>
              <a:t>( </a:t>
            </a:r>
            <a:r>
              <a:rPr lang="en-US" sz="2000" dirty="0" smtClean="0">
                <a:hlinkClick r:id="rId5"/>
              </a:rPr>
              <a:t>https://testbook.com/afcat-ekt</a:t>
            </a:r>
            <a:r>
              <a:rPr lang="en-US" sz="2000" dirty="0" smtClean="0"/>
              <a:t> </a:t>
            </a:r>
            <a:r>
              <a:rPr lang="en-US" sz="2000" dirty="0"/>
              <a:t>)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22) Air Force  Group C </a:t>
            </a:r>
            <a:r>
              <a:rPr lang="en-US" sz="2000" dirty="0"/>
              <a:t>( </a:t>
            </a:r>
            <a:r>
              <a:rPr lang="en-US" sz="2000" dirty="0" smtClean="0">
                <a:hlinkClick r:id="rId6"/>
              </a:rPr>
              <a:t>https://testbook.com/indian-air-force-group-c/eligibility-criteria</a:t>
            </a:r>
            <a:r>
              <a:rPr lang="en-US" sz="2000" dirty="0" smtClean="0"/>
              <a:t> </a:t>
            </a:r>
            <a:r>
              <a:rPr lang="en-US" sz="2000" dirty="0"/>
              <a:t>)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23) Indian Army </a:t>
            </a:r>
            <a:r>
              <a:rPr lang="en-US" sz="2000" b="1" dirty="0" err="1" smtClean="0">
                <a:solidFill>
                  <a:srgbClr val="7030A0"/>
                </a:solidFill>
              </a:rPr>
              <a:t>B.Sc</a:t>
            </a:r>
            <a:r>
              <a:rPr lang="en-US" sz="2000" b="1" dirty="0" smtClean="0">
                <a:solidFill>
                  <a:srgbClr val="7030A0"/>
                </a:solidFill>
              </a:rPr>
              <a:t> Nursing </a:t>
            </a:r>
            <a:r>
              <a:rPr lang="en-US" sz="2000" dirty="0"/>
              <a:t>( </a:t>
            </a:r>
            <a:r>
              <a:rPr lang="en-US" sz="2000" dirty="0" smtClean="0">
                <a:hlinkClick r:id="rId7"/>
              </a:rPr>
              <a:t>https://testbook.com/indian-army-bsc-nursing/eligibility-criteria</a:t>
            </a:r>
            <a:r>
              <a:rPr lang="en-US" sz="2000" dirty="0" smtClean="0"/>
              <a:t> </a:t>
            </a:r>
            <a:r>
              <a:rPr lang="en-US" sz="2000" dirty="0"/>
              <a:t>)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24) ISRO  Scientific  Assistant </a:t>
            </a:r>
            <a:r>
              <a:rPr lang="en-US" sz="2000" dirty="0"/>
              <a:t>( </a:t>
            </a:r>
            <a:r>
              <a:rPr lang="en-US" sz="2000" dirty="0" smtClean="0">
                <a:hlinkClick r:id="rId8"/>
              </a:rPr>
              <a:t>https://testbook.com/isro-scientific-assistant</a:t>
            </a:r>
            <a:r>
              <a:rPr lang="en-US" sz="2000" dirty="0" smtClean="0"/>
              <a:t> </a:t>
            </a:r>
            <a:r>
              <a:rPr lang="en-US" sz="2000" dirty="0"/>
              <a:t>)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25) Army Cadet College </a:t>
            </a:r>
            <a:r>
              <a:rPr lang="en-US" sz="2000" dirty="0"/>
              <a:t>( </a:t>
            </a:r>
            <a:r>
              <a:rPr lang="en-US" sz="2000" dirty="0" smtClean="0">
                <a:hlinkClick r:id="rId9"/>
              </a:rPr>
              <a:t>https://prepp.in/acc-exam/eligibility</a:t>
            </a:r>
            <a:r>
              <a:rPr lang="en-US" sz="2000" dirty="0" smtClean="0"/>
              <a:t> </a:t>
            </a:r>
            <a:r>
              <a:rPr lang="en-US" sz="2000" dirty="0"/>
              <a:t>)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26) Army  </a:t>
            </a:r>
            <a:r>
              <a:rPr lang="en-US" sz="2000" b="1" dirty="0" err="1" smtClean="0">
                <a:solidFill>
                  <a:srgbClr val="7030A0"/>
                </a:solidFill>
              </a:rPr>
              <a:t>Havildar</a:t>
            </a:r>
            <a:r>
              <a:rPr lang="en-US" sz="2000" b="1" dirty="0" smtClean="0">
                <a:solidFill>
                  <a:srgbClr val="7030A0"/>
                </a:solidFill>
              </a:rPr>
              <a:t>  SAC </a:t>
            </a:r>
            <a:r>
              <a:rPr lang="en-US" sz="2000" dirty="0"/>
              <a:t>( </a:t>
            </a:r>
            <a:r>
              <a:rPr lang="en-US" sz="2000" dirty="0" smtClean="0">
                <a:hlinkClick r:id="rId10"/>
              </a:rPr>
              <a:t>https://testbook.com/army-havildar-sac/eligibility-criteria</a:t>
            </a:r>
            <a:r>
              <a:rPr lang="en-US" sz="2000" dirty="0" smtClean="0"/>
              <a:t> </a:t>
            </a:r>
            <a:r>
              <a:rPr lang="en-US" sz="2000" dirty="0"/>
              <a:t>)</a:t>
            </a:r>
            <a:endParaRPr lang="en-US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76983256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216397"/>
            <a:ext cx="8784976" cy="74888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4000" b="1" u="sng" dirty="0" smtClean="0">
                <a:solidFill>
                  <a:schemeClr val="accent2">
                    <a:lumMod val="75000"/>
                  </a:schemeClr>
                </a:solidFill>
              </a:rPr>
              <a:t>Teaching Exams 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b="1" dirty="0" smtClean="0"/>
              <a:t>1) UGC  NET/JRF /SET 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2"/>
              </a:rPr>
              <a:t>https://byjusexamprep.com/net-exams/wbset-exam-eligibility</a:t>
            </a:r>
            <a:r>
              <a:rPr lang="en-IN" sz="2000" dirty="0" smtClean="0"/>
              <a:t> ) ( </a:t>
            </a:r>
            <a:r>
              <a:rPr lang="en-IN" sz="2000" dirty="0" smtClean="0">
                <a:hlinkClick r:id="rId3"/>
              </a:rPr>
              <a:t>https://prepp.in/cbse-ugc-net-exam/eligibility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2) CUET  </a:t>
            </a:r>
            <a:r>
              <a:rPr lang="en-IN" sz="2000" dirty="0"/>
              <a:t>( </a:t>
            </a:r>
            <a:r>
              <a:rPr lang="en-IN" sz="2000" dirty="0" smtClean="0">
                <a:hlinkClick r:id="rId4"/>
              </a:rPr>
              <a:t>https://testbook.com/cuet/eligibility-criteria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3) NTA Delhi University 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5"/>
              </a:rPr>
              <a:t>https://testbook.com/nta-du-non-teaching/eligibility-criteria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4) CG  TET  </a:t>
            </a:r>
            <a:r>
              <a:rPr lang="en-IN" sz="2000" dirty="0"/>
              <a:t>( </a:t>
            </a:r>
            <a:r>
              <a:rPr lang="en-IN" sz="2000" dirty="0" smtClean="0">
                <a:hlinkClick r:id="rId6"/>
              </a:rPr>
              <a:t>https://prepp.in/cgtet-exam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5) WB </a:t>
            </a:r>
            <a:r>
              <a:rPr lang="en-IN" sz="2000" b="1" dirty="0">
                <a:solidFill>
                  <a:srgbClr val="FF0000"/>
                </a:solidFill>
              </a:rPr>
              <a:t>T</a:t>
            </a:r>
            <a:r>
              <a:rPr lang="en-IN" sz="2000" b="1" dirty="0" smtClean="0">
                <a:solidFill>
                  <a:srgbClr val="FF0000"/>
                </a:solidFill>
              </a:rPr>
              <a:t>ET  </a:t>
            </a:r>
            <a:r>
              <a:rPr lang="en-IN" sz="2000" dirty="0"/>
              <a:t>( </a:t>
            </a:r>
            <a:r>
              <a:rPr lang="en-IN" sz="2000" dirty="0" smtClean="0">
                <a:hlinkClick r:id="rId7"/>
              </a:rPr>
              <a:t>https://testbook.com/wb-tet/eligibility-criteria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6) </a:t>
            </a:r>
            <a:r>
              <a:rPr lang="en-IN" sz="2000" b="1" dirty="0" err="1" smtClean="0">
                <a:solidFill>
                  <a:srgbClr val="FF0000"/>
                </a:solidFill>
              </a:rPr>
              <a:t>B.Ed</a:t>
            </a:r>
            <a:r>
              <a:rPr lang="en-IN" sz="2000" b="1" dirty="0" smtClean="0">
                <a:solidFill>
                  <a:srgbClr val="FF0000"/>
                </a:solidFill>
              </a:rPr>
              <a:t> Common Entrance  </a:t>
            </a:r>
            <a:r>
              <a:rPr lang="en-IN" sz="2000" dirty="0"/>
              <a:t>( </a:t>
            </a:r>
            <a:r>
              <a:rPr lang="en-IN" sz="2000" dirty="0" smtClean="0">
                <a:hlinkClick r:id="rId8"/>
              </a:rPr>
              <a:t>https://bihar-cetbed-lnmu.in/west-bengal-b-ed-admission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7) NVS Multi Tasking Staff  </a:t>
            </a:r>
            <a:r>
              <a:rPr lang="en-IN" sz="2000" dirty="0"/>
              <a:t>( </a:t>
            </a:r>
            <a:r>
              <a:rPr lang="en-IN" sz="2000" dirty="0" smtClean="0">
                <a:hlinkClick r:id="rId9"/>
              </a:rPr>
              <a:t>https://testbook.com/nvs-mts/eligibility-criteria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8) NVS Junior secretariat  Assistant  </a:t>
            </a:r>
            <a:r>
              <a:rPr lang="en-IN" sz="2000" dirty="0"/>
              <a:t>( </a:t>
            </a:r>
            <a:r>
              <a:rPr lang="en-IN" sz="2000" dirty="0" smtClean="0">
                <a:hlinkClick r:id="rId10"/>
              </a:rPr>
              <a:t>https://testbook.com/nvs-junior-secretariat-assistant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9) NVS Catering Assistant  </a:t>
            </a:r>
            <a:r>
              <a:rPr lang="en-IN" sz="2000" dirty="0"/>
              <a:t>( </a:t>
            </a:r>
            <a:r>
              <a:rPr lang="en-IN" sz="2000" dirty="0" smtClean="0">
                <a:hlinkClick r:id="rId11"/>
              </a:rPr>
              <a:t>https://testbook.com/nvs-catering-assistant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10) WBSSC 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12"/>
              </a:rPr>
              <a:t>https://prepp.in/wbssc-exam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US" sz="2000" b="1" dirty="0" smtClean="0"/>
              <a:t>12) </a:t>
            </a:r>
            <a:r>
              <a:rPr lang="en-IN" sz="2000" b="1" dirty="0"/>
              <a:t>Central Teacher Eligibility Test </a:t>
            </a:r>
            <a:r>
              <a:rPr lang="en-IN" sz="2000" b="1" dirty="0" smtClean="0"/>
              <a:t> (</a:t>
            </a:r>
            <a:r>
              <a:rPr lang="en-US" sz="2000" b="1" dirty="0" smtClean="0">
                <a:solidFill>
                  <a:srgbClr val="FF0000"/>
                </a:solidFill>
              </a:rPr>
              <a:t>CTET)  </a:t>
            </a:r>
            <a:r>
              <a:rPr lang="en-US" sz="2000" dirty="0" smtClean="0"/>
              <a:t>( </a:t>
            </a:r>
            <a:r>
              <a:rPr lang="en-US" sz="2000" dirty="0" smtClean="0">
                <a:hlinkClick r:id="rId13"/>
              </a:rPr>
              <a:t>https://ctet.nic.in/</a:t>
            </a:r>
            <a:r>
              <a:rPr lang="en-US" sz="2000" dirty="0" smtClean="0"/>
              <a:t> )</a:t>
            </a:r>
            <a:endParaRPr lang="en-IN" sz="20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IN" sz="3600" b="1" u="sng" dirty="0" smtClean="0">
                <a:solidFill>
                  <a:srgbClr val="0070C0"/>
                </a:solidFill>
              </a:rPr>
              <a:t>Nursing Recruitment 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1) AIIMs </a:t>
            </a:r>
            <a:r>
              <a:rPr lang="en-IN" sz="2000" b="1" dirty="0">
                <a:solidFill>
                  <a:srgbClr val="7030A0"/>
                </a:solidFill>
              </a:rPr>
              <a:t>N</a:t>
            </a:r>
            <a:r>
              <a:rPr lang="en-IN" sz="2000" b="1" dirty="0" smtClean="0">
                <a:solidFill>
                  <a:srgbClr val="7030A0"/>
                </a:solidFill>
              </a:rPr>
              <a:t>ursing Officers </a:t>
            </a:r>
            <a:r>
              <a:rPr lang="en-IN" sz="2000" dirty="0"/>
              <a:t>( </a:t>
            </a:r>
            <a:r>
              <a:rPr lang="en-IN" sz="2000" dirty="0" smtClean="0">
                <a:hlinkClick r:id="rId14"/>
              </a:rPr>
              <a:t>https://prepp.in/aiims-nursing-officer-exam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2) NVS Female Staff  </a:t>
            </a:r>
            <a:r>
              <a:rPr lang="en-IN" sz="2000" dirty="0"/>
              <a:t>( </a:t>
            </a:r>
            <a:r>
              <a:rPr lang="en-IN" sz="2000" dirty="0" smtClean="0">
                <a:hlinkClick r:id="rId15"/>
              </a:rPr>
              <a:t>https://testbook.com/nvs-staff-nurse/eligibility-criteria</a:t>
            </a:r>
            <a:r>
              <a:rPr lang="en-IN" sz="2000" dirty="0" smtClean="0"/>
              <a:t> )</a:t>
            </a:r>
          </a:p>
        </p:txBody>
      </p:sp>
    </p:spTree>
    <p:extLst>
      <p:ext uri="{BB962C8B-B14F-4D97-AF65-F5344CB8AC3E}">
        <p14:creationId xmlns:p14="http://schemas.microsoft.com/office/powerpoint/2010/main" xmlns="" val="116777987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88"/>
            <a:ext cx="8784976" cy="76328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b="1" u="sng" dirty="0" smtClean="0">
                <a:solidFill>
                  <a:srgbClr val="C00000"/>
                </a:solidFill>
              </a:rPr>
              <a:t>Civil Engineering &amp; Mechanical </a:t>
            </a:r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r>
              <a:rPr lang="en-IN" sz="2000" b="1" dirty="0" smtClean="0"/>
              <a:t>1) NCRTC  Station Controller  </a:t>
            </a:r>
            <a:r>
              <a:rPr lang="en-IN" sz="2000" dirty="0"/>
              <a:t>( </a:t>
            </a:r>
            <a:r>
              <a:rPr lang="en-IN" sz="2000" dirty="0" smtClean="0">
                <a:hlinkClick r:id="rId2"/>
              </a:rPr>
              <a:t>https://prepp.in/ncrtc-station-controller-exam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2) HPCL  Civil  Engineer  </a:t>
            </a:r>
            <a:r>
              <a:rPr lang="en-IN" sz="2000" dirty="0"/>
              <a:t>( </a:t>
            </a:r>
            <a:r>
              <a:rPr lang="en-IN" sz="2000" dirty="0" smtClean="0">
                <a:hlinkClick r:id="rId3"/>
              </a:rPr>
              <a:t>https://prepp.in/hpcl-engineer-exam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3) NHPC  JE  Civil  </a:t>
            </a:r>
            <a:r>
              <a:rPr lang="en-IN" sz="2000" dirty="0"/>
              <a:t>( </a:t>
            </a:r>
            <a:r>
              <a:rPr lang="en-IN" sz="2000" dirty="0" smtClean="0">
                <a:hlinkClick r:id="rId4"/>
              </a:rPr>
              <a:t>https://prepp.in/nhpc-je-exam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4) HAL  Civil  </a:t>
            </a:r>
            <a:r>
              <a:rPr lang="en-IN" sz="2000" dirty="0"/>
              <a:t>( </a:t>
            </a:r>
            <a:r>
              <a:rPr lang="en-IN" sz="2000" dirty="0" smtClean="0">
                <a:hlinkClick r:id="rId5"/>
              </a:rPr>
              <a:t>https://testbook.com/hal/eligibility-criteria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5) BPSC  Assistant  Sanitary  </a:t>
            </a:r>
            <a:r>
              <a:rPr lang="en-IN" sz="2000" dirty="0"/>
              <a:t>( </a:t>
            </a:r>
            <a:r>
              <a:rPr lang="en-IN" sz="2000" dirty="0" smtClean="0">
                <a:hlinkClick r:id="rId6"/>
              </a:rPr>
              <a:t>https://testbook.com/bpsc-asst-sanitary-waste-management-officer/eligibility-criteria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6) UPSC ESE /IES Exam  </a:t>
            </a:r>
            <a:r>
              <a:rPr lang="en-IN" sz="2000" dirty="0"/>
              <a:t>( </a:t>
            </a:r>
            <a:r>
              <a:rPr lang="en-IN" sz="2000" dirty="0" smtClean="0">
                <a:hlinkClick r:id="rId7"/>
              </a:rPr>
              <a:t>https://www.careerindia.com/upsc/ies-exam-e26.html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7) ISRO  Scientist Civil  </a:t>
            </a:r>
            <a:r>
              <a:rPr lang="en-IN" sz="2000" dirty="0"/>
              <a:t>( </a:t>
            </a:r>
            <a:r>
              <a:rPr lang="en-IN" sz="2000" dirty="0" smtClean="0">
                <a:hlinkClick r:id="rId8"/>
              </a:rPr>
              <a:t>https://www.adda247.com/engineering-jobs/isro-exam-eligibility-criteria/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8) CTL  MT  Civil  </a:t>
            </a:r>
            <a:r>
              <a:rPr lang="en-IN" sz="2000" dirty="0"/>
              <a:t>( </a:t>
            </a:r>
            <a:r>
              <a:rPr lang="en-IN" sz="2000" dirty="0" smtClean="0">
                <a:hlinkClick r:id="rId9"/>
              </a:rPr>
              <a:t>https://testbook.com/cil-mt-ce/eligibility-criteria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9) DRDO  Technician   </a:t>
            </a:r>
            <a:r>
              <a:rPr lang="en-IN" sz="2000" dirty="0"/>
              <a:t>( </a:t>
            </a:r>
            <a:r>
              <a:rPr lang="en-IN" sz="2000" dirty="0" smtClean="0">
                <a:hlinkClick r:id="rId10"/>
              </a:rPr>
              <a:t>https://prepp.in/drdo-technician-a-exam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10) GATE  </a:t>
            </a:r>
            <a:r>
              <a:rPr lang="en-IN" sz="2000" dirty="0"/>
              <a:t>( </a:t>
            </a:r>
            <a:r>
              <a:rPr lang="en-IN" sz="2000" dirty="0" smtClean="0">
                <a:hlinkClick r:id="rId11"/>
              </a:rPr>
              <a:t>https://engineering.careers360.com/articles/gate-eligibility-criteria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en-IN" sz="2000" b="1" dirty="0" smtClean="0"/>
              <a:t>11) AAE  ATC  Junior Executive  </a:t>
            </a:r>
            <a:r>
              <a:rPr lang="en-IN" sz="2000" dirty="0"/>
              <a:t>( </a:t>
            </a:r>
            <a:r>
              <a:rPr lang="en-IN" sz="2000" dirty="0" smtClean="0">
                <a:hlinkClick r:id="rId12"/>
              </a:rPr>
              <a:t>https://prepp.in/aai-je-atc-exam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12) ISRO  Technician B  </a:t>
            </a:r>
            <a:r>
              <a:rPr lang="en-IN" sz="2000" dirty="0"/>
              <a:t>( </a:t>
            </a:r>
            <a:r>
              <a:rPr lang="en-IN" sz="2000" dirty="0" smtClean="0">
                <a:hlinkClick r:id="rId13"/>
              </a:rPr>
              <a:t>https://testbook.com/isro-technical-assistant/eligibility-criteria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13) NTPC  Diploma  </a:t>
            </a:r>
            <a:r>
              <a:rPr lang="en-IN" sz="2000" dirty="0"/>
              <a:t>( </a:t>
            </a:r>
            <a:r>
              <a:rPr lang="en-IN" sz="2000" dirty="0" smtClean="0">
                <a:hlinkClick r:id="rId14"/>
              </a:rPr>
              <a:t>https://prepp.in/ntpc-diploma-trainee-exam/eligibility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14) BHEL  Engineer  </a:t>
            </a:r>
            <a:r>
              <a:rPr lang="en-IN" sz="2000" dirty="0"/>
              <a:t>( </a:t>
            </a:r>
            <a:r>
              <a:rPr lang="en-IN" sz="2000" dirty="0" smtClean="0">
                <a:hlinkClick r:id="rId15"/>
              </a:rPr>
              <a:t>https://prepp.in/bhel-engineer-trainee-exam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r>
              <a:rPr lang="en-IN" b="1" u="sng" dirty="0" smtClean="0">
                <a:solidFill>
                  <a:srgbClr val="C00000"/>
                </a:solidFill>
              </a:rPr>
              <a:t>Electrical Engineer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1) BSF  JE  Electrical  </a:t>
            </a:r>
            <a:r>
              <a:rPr lang="en-IN" sz="2000" dirty="0"/>
              <a:t>( </a:t>
            </a:r>
            <a:r>
              <a:rPr lang="en-IN" sz="2000" dirty="0" smtClean="0">
                <a:hlinkClick r:id="rId16"/>
              </a:rPr>
              <a:t>https://www.nvsrobhopal.com/bsf-group-b-je-electrical-si-work-recruitment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2) WBSETCL  JE  Electrical  </a:t>
            </a:r>
            <a:r>
              <a:rPr lang="en-IN" sz="2000" dirty="0"/>
              <a:t>( </a:t>
            </a:r>
            <a:r>
              <a:rPr lang="en-IN" sz="2000" dirty="0" smtClean="0">
                <a:hlinkClick r:id="rId17"/>
              </a:rPr>
              <a:t>https://testbook.com/wbsetcl-je/eligibility-criteria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3) ISRO  Scientist  Electrical  </a:t>
            </a:r>
            <a:r>
              <a:rPr lang="en-IN" sz="2000" dirty="0"/>
              <a:t>( </a:t>
            </a:r>
            <a:r>
              <a:rPr lang="en-IN" sz="2000" dirty="0" smtClean="0">
                <a:hlinkClick r:id="rId18"/>
              </a:rPr>
              <a:t>https://testbook.com/isro-scientist-ee</a:t>
            </a:r>
            <a:r>
              <a:rPr lang="en-IN" sz="2000" dirty="0" smtClean="0"/>
              <a:t> </a:t>
            </a:r>
            <a:r>
              <a:rPr lang="en-IN" sz="2000" dirty="0"/>
              <a:t>)</a:t>
            </a:r>
            <a:endParaRPr lang="en-IN" sz="2000" b="1" dirty="0"/>
          </a:p>
          <a:p>
            <a:pPr marL="0" indent="0">
              <a:buNone/>
            </a:pPr>
            <a:endParaRPr lang="en-IN" sz="22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3600242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88"/>
            <a:ext cx="8784976" cy="756084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IN" sz="3600" b="1" u="sng" dirty="0" smtClean="0">
                <a:solidFill>
                  <a:srgbClr val="0070C0"/>
                </a:solidFill>
              </a:rPr>
              <a:t>Miscellaneous (Other Engineering Fields)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b="1" dirty="0" smtClean="0">
                <a:solidFill>
                  <a:srgbClr val="C00000"/>
                </a:solidFill>
              </a:rPr>
              <a:t>1) BIS  </a:t>
            </a:r>
            <a:r>
              <a:rPr lang="en-IN" sz="2000" dirty="0"/>
              <a:t>( </a:t>
            </a:r>
            <a:r>
              <a:rPr lang="en-IN" sz="2000" dirty="0" smtClean="0">
                <a:hlinkClick r:id="rId2"/>
              </a:rPr>
              <a:t>https://prepp.in/bis-recruitment-exam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C00000"/>
                </a:solidFill>
              </a:rPr>
              <a:t>2) JEE  </a:t>
            </a:r>
            <a:r>
              <a:rPr lang="en-IN" sz="2000" dirty="0"/>
              <a:t>( </a:t>
            </a:r>
            <a:r>
              <a:rPr lang="en-IN" sz="2000" dirty="0" smtClean="0">
                <a:hlinkClick r:id="rId3"/>
              </a:rPr>
              <a:t>https://engineering.careers360.com/articles/jee-main-eligibility-criteria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C00000"/>
                </a:solidFill>
              </a:rPr>
              <a:t>3) ICAR (IARI) Assistant  </a:t>
            </a:r>
            <a:r>
              <a:rPr lang="en-IN" sz="2000" dirty="0"/>
              <a:t>( </a:t>
            </a:r>
            <a:r>
              <a:rPr lang="en-IN" sz="2000" dirty="0" smtClean="0">
                <a:hlinkClick r:id="rId4"/>
              </a:rPr>
              <a:t>https://www.adda247.com/jobs/iari-assistant-recruitment/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C00000"/>
                </a:solidFill>
              </a:rPr>
              <a:t>4) ICAR Technician  </a:t>
            </a:r>
            <a:r>
              <a:rPr lang="en-IN" sz="2000" dirty="0"/>
              <a:t>( </a:t>
            </a:r>
            <a:r>
              <a:rPr lang="en-IN" sz="2000" dirty="0" smtClean="0">
                <a:hlinkClick r:id="rId5"/>
              </a:rPr>
              <a:t>https://prepp.in/icar-technician-recruitment-exam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C00000"/>
                </a:solidFill>
              </a:rPr>
              <a:t>5) BARC DAE  Junior </a:t>
            </a:r>
            <a:r>
              <a:rPr lang="en-IN" sz="2000" dirty="0" smtClean="0">
                <a:solidFill>
                  <a:srgbClr val="C00000"/>
                </a:solidFill>
              </a:rPr>
              <a:t> </a:t>
            </a:r>
            <a:r>
              <a:rPr lang="en-IN" sz="2000" dirty="0"/>
              <a:t>( </a:t>
            </a:r>
            <a:r>
              <a:rPr lang="en-IN" sz="2000" dirty="0" smtClean="0">
                <a:hlinkClick r:id="rId6"/>
              </a:rPr>
              <a:t>https://testbook.com/barc-dae/eligibility-criteria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C00000"/>
                </a:solidFill>
              </a:rPr>
              <a:t>6) AAT  ATC  Junior  </a:t>
            </a:r>
            <a:r>
              <a:rPr lang="en-IN" sz="2000" dirty="0"/>
              <a:t>( </a:t>
            </a:r>
            <a:r>
              <a:rPr lang="en-IN" sz="2000" dirty="0" smtClean="0">
                <a:hlinkClick r:id="rId7"/>
              </a:rPr>
              <a:t>https://prepp.in/aai-je-atc-exam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IN" sz="2000" b="1" dirty="0" smtClean="0">
                <a:solidFill>
                  <a:srgbClr val="C00000"/>
                </a:solidFill>
              </a:rPr>
              <a:t>7) AAT JE  </a:t>
            </a:r>
            <a:r>
              <a:rPr lang="en-IN" sz="2000" dirty="0"/>
              <a:t>( </a:t>
            </a:r>
            <a:r>
              <a:rPr lang="en-IN" sz="2000" dirty="0" smtClean="0">
                <a:hlinkClick r:id="rId8"/>
              </a:rPr>
              <a:t>https://testbook.com/aai-je-airport-operations/eligibility-criteria</a:t>
            </a:r>
            <a:r>
              <a:rPr lang="en-IN" sz="2000" dirty="0" smtClean="0"/>
              <a:t> )</a:t>
            </a:r>
            <a:endParaRPr lang="en-IN" sz="2000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3600" b="1" u="sng" dirty="0" smtClean="0">
                <a:solidFill>
                  <a:srgbClr val="7030A0"/>
                </a:solidFill>
              </a:rPr>
              <a:t>ITI Exams </a:t>
            </a:r>
          </a:p>
          <a:p>
            <a:pPr marL="0" indent="0">
              <a:buNone/>
            </a:pPr>
            <a:r>
              <a:rPr lang="en-IN" sz="2000" b="1" dirty="0" smtClean="0"/>
              <a:t>1) PSPCL ALM   </a:t>
            </a:r>
            <a:r>
              <a:rPr lang="en-IN" sz="2000" dirty="0"/>
              <a:t>( </a:t>
            </a:r>
            <a:r>
              <a:rPr lang="en-IN" sz="2000" dirty="0" smtClean="0">
                <a:hlinkClick r:id="rId9"/>
              </a:rPr>
              <a:t>https://testbook.com/pspcl-lineman/eligibility-criteria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2) DRDO  Technician  </a:t>
            </a:r>
            <a:r>
              <a:rPr lang="en-IN" sz="2000" dirty="0"/>
              <a:t>( </a:t>
            </a:r>
            <a:r>
              <a:rPr lang="en-IN" sz="2000" dirty="0" smtClean="0">
                <a:hlinkClick r:id="rId10"/>
              </a:rPr>
              <a:t>https://prepp.in/drdo-technician-a-exam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3) ISRO  Technician  Electrical  </a:t>
            </a:r>
            <a:r>
              <a:rPr lang="en-IN" sz="2000" dirty="0"/>
              <a:t>( </a:t>
            </a:r>
            <a:r>
              <a:rPr lang="en-IN" sz="2000" dirty="0" smtClean="0">
                <a:hlinkClick r:id="rId11"/>
              </a:rPr>
              <a:t>https://testbook.com/isro-technical-assistant/eligibility-criteria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4) ISRO  Technician  B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11"/>
              </a:rPr>
              <a:t>https://testbook.com/isro-technical-assistant/eligibility-criteria</a:t>
            </a:r>
            <a:r>
              <a:rPr lang="en-IN" sz="2000" dirty="0" smtClean="0"/>
              <a:t>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 smtClean="0"/>
              <a:t>5) NFC-IGCAR  Fitter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12"/>
              </a:rPr>
              <a:t>https://testbook.com/igcar-stipendiary-trainee/eligibility-criteria</a:t>
            </a:r>
            <a:r>
              <a:rPr lang="en-IN" sz="2000" dirty="0" smtClean="0"/>
              <a:t>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/>
              <a:t>6) </a:t>
            </a:r>
            <a:r>
              <a:rPr lang="en-IN" sz="2000" b="1" dirty="0" smtClean="0"/>
              <a:t>NMDC  Maintenance Assistant 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13"/>
              </a:rPr>
              <a:t>https://testbook.com/nmdc-maintenance-assistant/eligibility-criteria</a:t>
            </a:r>
            <a:r>
              <a:rPr lang="en-IN" sz="2000" dirty="0" smtClean="0"/>
              <a:t> )</a:t>
            </a:r>
            <a:endParaRPr lang="en-IN" sz="2000" b="1" dirty="0" smtClean="0"/>
          </a:p>
          <a:p>
            <a:pPr marL="0" indent="0">
              <a:buNone/>
            </a:pPr>
            <a:r>
              <a:rPr lang="en-IN" sz="2000" b="1" dirty="0"/>
              <a:t>7) </a:t>
            </a:r>
            <a:r>
              <a:rPr lang="en-IN" sz="2000" b="1" dirty="0" smtClean="0"/>
              <a:t>Northern Coalfields </a:t>
            </a:r>
            <a:r>
              <a:rPr lang="en-IN" sz="2000" b="1" dirty="0"/>
              <a:t>limited </a:t>
            </a:r>
            <a:r>
              <a:rPr lang="en-IN" sz="2000" b="1" dirty="0" smtClean="0"/>
              <a:t>Recruitment  </a:t>
            </a:r>
            <a:r>
              <a:rPr lang="en-IN" sz="2000" dirty="0"/>
              <a:t>( </a:t>
            </a:r>
            <a:r>
              <a:rPr lang="en-IN" sz="2000" dirty="0" smtClean="0">
                <a:hlinkClick r:id="rId14"/>
              </a:rPr>
              <a:t>https://prepp.in/northern-coalfields-limited-exam/eligibility</a:t>
            </a:r>
            <a:r>
              <a:rPr lang="en-IN" sz="2000" dirty="0" smtClean="0"/>
              <a:t> )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352262055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216396"/>
            <a:ext cx="8784976" cy="74888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u="sng" dirty="0" smtClean="0">
                <a:solidFill>
                  <a:srgbClr val="FF0000"/>
                </a:solidFill>
              </a:rPr>
              <a:t>Miscellaneous 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1) IB ACIO II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2"/>
              </a:rPr>
              <a:t>https://prepp.in/ib-acio-exam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2) NBE  Junior  Assistant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3"/>
              </a:rPr>
              <a:t>https://testbook.com/nbe/eligibility-criteria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3) ASRB  AO ( ICAR AO )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4"/>
              </a:rPr>
              <a:t>https://www.oliveboard.in/icar-ao/eligibility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5) CSIR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5"/>
              </a:rPr>
              <a:t>https://www.csir.res.in/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6) ICMR  Assistant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6"/>
              </a:rPr>
              <a:t>https://prepp.in/icmr-assistant-exam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7) India Post(GDS/BPM)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7"/>
              </a:rPr>
              <a:t>https://indiapostgdsonline.gov.in/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8) NWDA  LDC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8"/>
              </a:rPr>
              <a:t>https://prepp.in/nwda-recruitment-exam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9) NPCIL Plant  Operator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9"/>
              </a:rPr>
              <a:t>https://prepp.in/npcil-plant-operator-exam/eligibility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chemeClr val="accent2">
                    <a:lumMod val="50000"/>
                  </a:schemeClr>
                </a:solidFill>
              </a:rPr>
              <a:t>10) NFC  Chemical  Plant  Operator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10"/>
              </a:rPr>
              <a:t>https://testbook.com/nfc-chemical-plant-operator/eligibility-criteria</a:t>
            </a:r>
            <a:r>
              <a:rPr lang="en-IN" sz="2000" dirty="0" smtClean="0"/>
              <a:t> )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chemeClr val="accent2">
                    <a:lumMod val="50000"/>
                  </a:schemeClr>
                </a:solidFill>
              </a:rPr>
              <a:t>11) RSMSSB  JE </a:t>
            </a:r>
            <a:r>
              <a:rPr lang="en-IN" sz="2000" dirty="0" smtClean="0"/>
              <a:t>( </a:t>
            </a:r>
            <a:r>
              <a:rPr lang="en-IN" sz="2000" dirty="0" smtClean="0">
                <a:hlinkClick r:id="rId11"/>
              </a:rPr>
              <a:t>https://prepp.in/rsmssb-junior-engineer-exam/eligibility</a:t>
            </a:r>
            <a:r>
              <a:rPr lang="en-IN" sz="2000" dirty="0" smtClean="0"/>
              <a:t> )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27405756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88"/>
            <a:ext cx="8784976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u="sng" dirty="0">
                <a:solidFill>
                  <a:srgbClr val="7030A0"/>
                </a:solidFill>
              </a:rPr>
              <a:t>Master of Business </a:t>
            </a:r>
            <a:r>
              <a:rPr lang="en-IN" b="1" u="sng" dirty="0" smtClean="0">
                <a:solidFill>
                  <a:srgbClr val="7030A0"/>
                </a:solidFill>
              </a:rPr>
              <a:t>Administration  (MBA)</a:t>
            </a:r>
          </a:p>
          <a:p>
            <a:pPr marL="0" indent="0">
              <a:buNone/>
            </a:pPr>
            <a:endParaRPr lang="en-IN" sz="2000" b="1" dirty="0"/>
          </a:p>
          <a:p>
            <a:pPr marL="0" indent="0">
              <a:buNone/>
            </a:pPr>
            <a:endParaRPr lang="en-IN" sz="2000" b="1" dirty="0" smtClean="0"/>
          </a:p>
          <a:p>
            <a:pPr marL="0" indent="0">
              <a:buNone/>
            </a:pPr>
            <a:r>
              <a:rPr lang="en-US" sz="2000" b="1" dirty="0" smtClean="0"/>
              <a:t> **</a:t>
            </a:r>
            <a:r>
              <a:rPr lang="en-US" sz="2000" b="1" dirty="0" smtClean="0">
                <a:solidFill>
                  <a:srgbClr val="FF0000"/>
                </a:solidFill>
              </a:rPr>
              <a:t>MBA</a:t>
            </a:r>
            <a:r>
              <a:rPr lang="en-US" sz="2000" b="1" dirty="0">
                <a:solidFill>
                  <a:srgbClr val="FF0000"/>
                </a:solidFill>
              </a:rPr>
              <a:t> is one of the most popular </a:t>
            </a:r>
            <a:r>
              <a:rPr lang="en-US" sz="2000" b="1" dirty="0" smtClean="0">
                <a:solidFill>
                  <a:srgbClr val="7030A0"/>
                </a:solidFill>
              </a:rPr>
              <a:t>post-graduate</a:t>
            </a:r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     </a:t>
            </a:r>
            <a:r>
              <a:rPr lang="en-US" sz="2000" b="1" dirty="0">
                <a:solidFill>
                  <a:srgbClr val="FF0000"/>
                </a:solidFill>
              </a:rPr>
              <a:t>courses in India and abroad</a:t>
            </a:r>
            <a:r>
              <a:rPr lang="en-IN" sz="2000" b="1" dirty="0" smtClean="0">
                <a:solidFill>
                  <a:srgbClr val="FF0000"/>
                </a:solidFill>
              </a:rPr>
              <a:t> .</a:t>
            </a:r>
            <a:endParaRPr lang="en-IN" sz="2000" b="1" dirty="0"/>
          </a:p>
          <a:p>
            <a:pPr marL="0" indent="0">
              <a:buNone/>
            </a:pPr>
            <a:endParaRPr lang="en-IN" sz="2400" b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n-IN" sz="2400" b="1" dirty="0" smtClean="0">
                <a:solidFill>
                  <a:srgbClr val="0070C0"/>
                </a:solidFill>
              </a:rPr>
              <a:t>Popular</a:t>
            </a:r>
            <a:r>
              <a:rPr lang="en-IN" sz="2400" dirty="0">
                <a:solidFill>
                  <a:srgbClr val="0070C0"/>
                </a:solidFill>
              </a:rPr>
              <a:t> </a:t>
            </a:r>
            <a:r>
              <a:rPr lang="en-IN" sz="2400" b="1" dirty="0">
                <a:solidFill>
                  <a:srgbClr val="0070C0"/>
                </a:solidFill>
              </a:rPr>
              <a:t>MBA entrance </a:t>
            </a:r>
            <a:r>
              <a:rPr lang="en-IN" sz="2400" b="1" dirty="0" smtClean="0">
                <a:solidFill>
                  <a:srgbClr val="0070C0"/>
                </a:solidFill>
              </a:rPr>
              <a:t>exams :-</a:t>
            </a:r>
          </a:p>
          <a:p>
            <a:pPr marL="0" indent="0">
              <a:buNone/>
            </a:pPr>
            <a:r>
              <a:rPr lang="en-US" sz="2000" b="1" dirty="0" smtClean="0"/>
              <a:t>1)  National-Level </a:t>
            </a:r>
            <a:r>
              <a:rPr lang="en-US" sz="2000" b="1" dirty="0"/>
              <a:t>Test</a:t>
            </a:r>
            <a:r>
              <a:rPr lang="en-US" sz="2000" dirty="0"/>
              <a:t> conducted by an apex testing body or a top national </a:t>
            </a:r>
            <a:r>
              <a:rPr lang="en-US" sz="2000" dirty="0" smtClean="0"/>
              <a:t>B- school </a:t>
            </a:r>
            <a:r>
              <a:rPr lang="en-US" sz="2000" dirty="0"/>
              <a:t>on behalf of the other participating colleges. </a:t>
            </a:r>
            <a:r>
              <a:rPr lang="en-US" sz="2000" dirty="0" err="1"/>
              <a:t>Eg</a:t>
            </a:r>
            <a:r>
              <a:rPr lang="en-US" sz="2000" dirty="0"/>
              <a:t>: </a:t>
            </a:r>
            <a:r>
              <a:rPr lang="en-US" sz="2000" b="1" dirty="0">
                <a:solidFill>
                  <a:srgbClr val="7030A0"/>
                </a:solidFill>
              </a:rPr>
              <a:t>CAT, MAT, CMAT or </a:t>
            </a:r>
            <a:r>
              <a:rPr lang="en-US" sz="2000" b="1" dirty="0" smtClean="0">
                <a:solidFill>
                  <a:srgbClr val="7030A0"/>
                </a:solidFill>
              </a:rPr>
              <a:t>ATMA.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2)  State-Level </a:t>
            </a:r>
            <a:r>
              <a:rPr lang="en-US" sz="2000" b="1" dirty="0"/>
              <a:t>Test</a:t>
            </a:r>
            <a:r>
              <a:rPr lang="en-US" sz="2000" dirty="0"/>
              <a:t> conducted by a state level testing body or a top state B-school on behalf of the other participating colleges in that state. </a:t>
            </a:r>
            <a:r>
              <a:rPr lang="en-US" sz="2000" dirty="0" err="1"/>
              <a:t>Eg</a:t>
            </a:r>
            <a:r>
              <a:rPr lang="en-US" sz="2000" dirty="0"/>
              <a:t>: </a:t>
            </a:r>
            <a:r>
              <a:rPr lang="en-US" sz="2000" b="1" dirty="0">
                <a:solidFill>
                  <a:srgbClr val="7030A0"/>
                </a:solidFill>
              </a:rPr>
              <a:t>MAH-CET, OJEE, KMAT, TANCET or </a:t>
            </a:r>
            <a:r>
              <a:rPr lang="en-US" sz="2000" b="1" dirty="0" smtClean="0">
                <a:solidFill>
                  <a:srgbClr val="7030A0"/>
                </a:solidFill>
              </a:rPr>
              <a:t>APICET.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3) Institute-Level </a:t>
            </a:r>
            <a:r>
              <a:rPr lang="en-US" sz="2000" b="1" dirty="0"/>
              <a:t>Test</a:t>
            </a:r>
            <a:r>
              <a:rPr lang="en-US" sz="2000" dirty="0"/>
              <a:t> conducted for admission to its own MBA </a:t>
            </a:r>
            <a:r>
              <a:rPr lang="en-US" sz="2000" dirty="0" err="1"/>
              <a:t>P</a:t>
            </a:r>
            <a:r>
              <a:rPr lang="en-US" sz="2000" dirty="0" err="1" smtClean="0"/>
              <a:t>rogramme</a:t>
            </a:r>
            <a:r>
              <a:rPr lang="en-US" sz="2000" dirty="0"/>
              <a:t>. In some cases, these scores can be accepted as a qualifying criteria by other B-schools as well. </a:t>
            </a:r>
            <a:r>
              <a:rPr lang="en-US" sz="2000" dirty="0" err="1"/>
              <a:t>Eg</a:t>
            </a:r>
            <a:r>
              <a:rPr lang="en-US" sz="2000" dirty="0"/>
              <a:t>: </a:t>
            </a:r>
            <a:r>
              <a:rPr lang="en-US" sz="2000" b="1" dirty="0">
                <a:solidFill>
                  <a:srgbClr val="7030A0"/>
                </a:solidFill>
              </a:rPr>
              <a:t> XAT, NMAT, SNAP, </a:t>
            </a:r>
            <a:r>
              <a:rPr lang="en-US" sz="2000" b="1" dirty="0" smtClean="0">
                <a:solidFill>
                  <a:srgbClr val="7030A0"/>
                </a:solidFill>
              </a:rPr>
              <a:t>IBSAT.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 smtClean="0"/>
              <a:t>4)  </a:t>
            </a:r>
            <a:r>
              <a:rPr lang="en-US" sz="2000" dirty="0" smtClean="0"/>
              <a:t>Test </a:t>
            </a:r>
            <a:r>
              <a:rPr lang="en-US" sz="2000" dirty="0"/>
              <a:t>conducted by a university for admission to MBA </a:t>
            </a:r>
            <a:r>
              <a:rPr lang="en-US" sz="2000" dirty="0" err="1"/>
              <a:t>P</a:t>
            </a:r>
            <a:r>
              <a:rPr lang="en-US" sz="2000" dirty="0" err="1" smtClean="0"/>
              <a:t>rogrammes</a:t>
            </a:r>
            <a:r>
              <a:rPr lang="en-US" sz="2000" dirty="0" smtClean="0"/>
              <a:t> </a:t>
            </a:r>
            <a:r>
              <a:rPr lang="en-US" sz="2000" dirty="0"/>
              <a:t>being offered by colleges that are affiliated to it. </a:t>
            </a:r>
            <a:r>
              <a:rPr lang="en-US" sz="2000" dirty="0" err="1"/>
              <a:t>Eg</a:t>
            </a:r>
            <a:r>
              <a:rPr lang="en-US" sz="2000" dirty="0"/>
              <a:t>: </a:t>
            </a:r>
            <a:r>
              <a:rPr lang="en-US" sz="2000" b="1" dirty="0">
                <a:solidFill>
                  <a:srgbClr val="7030A0"/>
                </a:solidFill>
              </a:rPr>
              <a:t>KIITEE, LUMET, HPU </a:t>
            </a:r>
            <a:r>
              <a:rPr lang="en-US" sz="2000" b="1" dirty="0" smtClean="0">
                <a:solidFill>
                  <a:srgbClr val="7030A0"/>
                </a:solidFill>
              </a:rPr>
              <a:t>MAT.</a:t>
            </a:r>
            <a:endParaRPr lang="en-US" sz="2000" dirty="0">
              <a:solidFill>
                <a:srgbClr val="7030A0"/>
              </a:solidFill>
            </a:endParaRPr>
          </a:p>
          <a:p>
            <a:pPr marL="0" indent="0">
              <a:buNone/>
            </a:pPr>
            <a:endParaRPr lang="en-IN" sz="2000" b="1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7208204" y="1080492"/>
            <a:ext cx="1368152" cy="1462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2278822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216396"/>
            <a:ext cx="8784976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b="1" u="sng" dirty="0"/>
              <a:t>Common Admission Test (CAT</a:t>
            </a:r>
            <a:r>
              <a:rPr lang="en-IN" b="1" u="sng" dirty="0" smtClean="0"/>
              <a:t>) Exam</a:t>
            </a:r>
            <a:r>
              <a:rPr lang="en-IN" sz="2000" b="1" u="sng" dirty="0" smtClean="0"/>
              <a:t>  </a:t>
            </a:r>
          </a:p>
          <a:p>
            <a:pPr marL="0" indent="0">
              <a:buNone/>
            </a:pPr>
            <a:r>
              <a:rPr lang="en-IN" sz="2000" dirty="0" smtClean="0"/>
              <a:t>	( </a:t>
            </a:r>
            <a:r>
              <a:rPr lang="en-IN" sz="2000" dirty="0" smtClean="0">
                <a:hlinkClick r:id="rId2"/>
              </a:rPr>
              <a:t>https://iimcat.ac.in/</a:t>
            </a:r>
            <a:r>
              <a:rPr lang="en-IN" sz="2000" dirty="0" smtClean="0"/>
              <a:t> )</a:t>
            </a:r>
            <a:endParaRPr lang="en-IN" sz="2000" dirty="0"/>
          </a:p>
          <a:p>
            <a:pPr marL="0" indent="0"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** The </a:t>
            </a:r>
            <a:r>
              <a:rPr lang="en-US" sz="2000" b="1" dirty="0">
                <a:solidFill>
                  <a:srgbClr val="FF0000"/>
                </a:solidFill>
              </a:rPr>
              <a:t>IIMs (Indian Institute of Management) conduct this Common Admission Test on a rotational basis</a:t>
            </a:r>
            <a:r>
              <a:rPr lang="en-US" sz="2000" b="1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IN" sz="2000" b="1" dirty="0" smtClean="0"/>
              <a:t>** CAT </a:t>
            </a:r>
            <a:r>
              <a:rPr lang="en-IN" sz="2000" b="1" dirty="0"/>
              <a:t>Exam </a:t>
            </a:r>
            <a:r>
              <a:rPr lang="en-IN" sz="2000" b="1" dirty="0" smtClean="0"/>
              <a:t>Fees : </a:t>
            </a:r>
            <a:r>
              <a:rPr lang="en-US" sz="2000" b="1" dirty="0"/>
              <a:t>INR 1100 (Reserved categories)</a:t>
            </a:r>
          </a:p>
          <a:p>
            <a:pPr marL="0" indent="0">
              <a:buNone/>
            </a:pPr>
            <a:r>
              <a:rPr lang="en-US" sz="2000" b="1" dirty="0" smtClean="0"/>
              <a:t>	              INR </a:t>
            </a:r>
            <a:r>
              <a:rPr lang="en-US" sz="2000" b="1" dirty="0"/>
              <a:t>2200 (Other categories</a:t>
            </a:r>
            <a:r>
              <a:rPr lang="en-US" sz="2000" b="1" dirty="0" smtClean="0"/>
              <a:t>)</a:t>
            </a:r>
          </a:p>
          <a:p>
            <a:pPr marL="0" indent="0">
              <a:buNone/>
            </a:pPr>
            <a:r>
              <a:rPr lang="en-US" sz="2000" dirty="0" smtClean="0">
                <a:solidFill>
                  <a:srgbClr val="0070C0"/>
                </a:solidFill>
              </a:rPr>
              <a:t>** The</a:t>
            </a:r>
            <a:r>
              <a:rPr lang="en-US" sz="2000" dirty="0">
                <a:solidFill>
                  <a:srgbClr val="0070C0"/>
                </a:solidFill>
              </a:rPr>
              <a:t> </a:t>
            </a:r>
            <a:r>
              <a:rPr lang="en-US" sz="2000" b="1" dirty="0">
                <a:solidFill>
                  <a:srgbClr val="0070C0"/>
                </a:solidFill>
              </a:rPr>
              <a:t>MBA fee generally ranges between INR 10-25 lakh</a:t>
            </a:r>
            <a:r>
              <a:rPr lang="en-US" sz="2000" dirty="0">
                <a:solidFill>
                  <a:srgbClr val="0070C0"/>
                </a:solidFill>
              </a:rPr>
              <a:t> depending on college to </a:t>
            </a:r>
            <a:r>
              <a:rPr lang="en-US" sz="2000" dirty="0" smtClean="0">
                <a:solidFill>
                  <a:srgbClr val="0070C0"/>
                </a:solidFill>
              </a:rPr>
              <a:t>college but </a:t>
            </a:r>
            <a:r>
              <a:rPr lang="en-IN" sz="2000" b="1" dirty="0">
                <a:solidFill>
                  <a:srgbClr val="FF0000"/>
                </a:solidFill>
              </a:rPr>
              <a:t>FMS </a:t>
            </a:r>
            <a:r>
              <a:rPr lang="en-IN" sz="2000" b="1" dirty="0" smtClean="0">
                <a:solidFill>
                  <a:srgbClr val="FF0000"/>
                </a:solidFill>
              </a:rPr>
              <a:t>Delhi </a:t>
            </a:r>
            <a:r>
              <a:rPr lang="en-IN" sz="2000" dirty="0" smtClean="0">
                <a:solidFill>
                  <a:srgbClr val="0070C0"/>
                </a:solidFill>
              </a:rPr>
              <a:t>takes lower course fee such as </a:t>
            </a:r>
            <a:r>
              <a:rPr lang="en-US" sz="2000" dirty="0" smtClean="0">
                <a:solidFill>
                  <a:srgbClr val="0070C0"/>
                </a:solidFill>
              </a:rPr>
              <a:t>approximately</a:t>
            </a:r>
            <a:r>
              <a:rPr lang="en-US" sz="2000" dirty="0">
                <a:solidFill>
                  <a:srgbClr val="0070C0"/>
                </a:solidFill>
              </a:rPr>
              <a:t> </a:t>
            </a:r>
            <a:r>
              <a:rPr lang="en-US" sz="2000" b="1" dirty="0" err="1">
                <a:solidFill>
                  <a:srgbClr val="FF0000"/>
                </a:solidFill>
              </a:rPr>
              <a:t>Rs</a:t>
            </a:r>
            <a:r>
              <a:rPr lang="en-US" sz="2000" b="1" dirty="0">
                <a:solidFill>
                  <a:srgbClr val="FF0000"/>
                </a:solidFill>
              </a:rPr>
              <a:t> 10,480 per year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sz="2000" dirty="0" smtClean="0"/>
              <a:t>** </a:t>
            </a:r>
            <a:r>
              <a:rPr lang="en-I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Eligibility :   </a:t>
            </a:r>
            <a:r>
              <a:rPr lang="en-US" sz="2000" b="1" dirty="0" smtClean="0">
                <a:solidFill>
                  <a:srgbClr val="7030A0"/>
                </a:solidFill>
              </a:rPr>
              <a:t>Bachelor’s </a:t>
            </a:r>
            <a:r>
              <a:rPr lang="en-US" sz="2000" b="1" dirty="0">
                <a:solidFill>
                  <a:srgbClr val="7030A0"/>
                </a:solidFill>
              </a:rPr>
              <a:t>degree with 50% </a:t>
            </a:r>
            <a:r>
              <a:rPr lang="en-US" sz="2000" b="1" dirty="0" smtClean="0">
                <a:solidFill>
                  <a:srgbClr val="7030A0"/>
                </a:solidFill>
              </a:rPr>
              <a:t>aggregate(45</a:t>
            </a:r>
            <a:r>
              <a:rPr lang="en-US" sz="2000" b="1" dirty="0">
                <a:solidFill>
                  <a:srgbClr val="7030A0"/>
                </a:solidFill>
              </a:rPr>
              <a:t>% aggregate or equivalent for reserved categories</a:t>
            </a:r>
            <a:r>
              <a:rPr lang="en-US" sz="2000" b="1" dirty="0" smtClean="0">
                <a:solidFill>
                  <a:srgbClr val="7030A0"/>
                </a:solidFill>
              </a:rPr>
              <a:t>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021580422"/>
              </p:ext>
            </p:extLst>
          </p:nvPr>
        </p:nvGraphicFramePr>
        <p:xfrm>
          <a:off x="395536" y="4536876"/>
          <a:ext cx="8208913" cy="3116953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812340"/>
                <a:gridCol w="4876291"/>
                <a:gridCol w="1368152"/>
                <a:gridCol w="1152130"/>
              </a:tblGrid>
              <a:tr h="648073">
                <a:tc>
                  <a:txBody>
                    <a:bodyPr/>
                    <a:lstStyle/>
                    <a:p>
                      <a:r>
                        <a:rPr lang="en-IN" dirty="0" smtClean="0"/>
                        <a:t>Time (</a:t>
                      </a:r>
                      <a:r>
                        <a:rPr lang="en-IN" dirty="0" err="1" smtClean="0"/>
                        <a:t>Mins</a:t>
                      </a:r>
                      <a:r>
                        <a:rPr lang="en-IN" dirty="0" smtClean="0"/>
                        <a:t>)</a:t>
                      </a:r>
                      <a:endParaRPr lang="en-IN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               Syllabus</a:t>
                      </a:r>
                      <a:endParaRPr lang="en-IN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Total</a:t>
                      </a:r>
                    </a:p>
                    <a:p>
                      <a:r>
                        <a:rPr lang="en-IN" dirty="0" smtClean="0"/>
                        <a:t>Questions</a:t>
                      </a:r>
                      <a:endParaRPr lang="en-IN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Total Marks</a:t>
                      </a:r>
                      <a:endParaRPr lang="en-IN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1032115">
                <a:tc>
                  <a:txBody>
                    <a:bodyPr/>
                    <a:lstStyle/>
                    <a:p>
                      <a:r>
                        <a:rPr lang="en-IN" b="1" dirty="0" smtClean="0"/>
                        <a:t>120</a:t>
                      </a:r>
                    </a:p>
                    <a:p>
                      <a:endParaRPr lang="en-IN" dirty="0" smtClean="0"/>
                    </a:p>
                    <a:p>
                      <a:r>
                        <a:rPr lang="en-IN" dirty="0" smtClean="0">
                          <a:solidFill>
                            <a:srgbClr val="FF0000"/>
                          </a:solidFill>
                        </a:rPr>
                        <a:t>CBT mode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Verbal ability and Reading comprehension</a:t>
                      </a:r>
                    </a:p>
                    <a:p>
                      <a:r>
                        <a:rPr lang="en-US" sz="2000" b="1" i="0" kern="1200" dirty="0" smtClean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Data Interpretation and Logical reasoning</a:t>
                      </a:r>
                    </a:p>
                    <a:p>
                      <a:r>
                        <a:rPr lang="en-US" sz="20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Quantitative Ability</a:t>
                      </a:r>
                    </a:p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64-76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192-228</a:t>
                      </a:r>
                      <a:endParaRPr lang="en-IN" dirty="0"/>
                    </a:p>
                  </a:txBody>
                  <a:tcPr/>
                </a:tc>
              </a:tr>
              <a:tr h="1032115">
                <a:tc gridSpan="4"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7030A0"/>
                          </a:solidFill>
                        </a:rPr>
                        <a:t>** After qualify </a:t>
                      </a:r>
                      <a:r>
                        <a:rPr lang="en-IN" b="1" baseline="0" dirty="0" smtClean="0">
                          <a:solidFill>
                            <a:srgbClr val="7030A0"/>
                          </a:solidFill>
                        </a:rPr>
                        <a:t> CAT  exam on the basis of  the Interview  process  candidates  get selected into different  IIMs  </a:t>
                      </a:r>
                    </a:p>
                    <a:p>
                      <a:r>
                        <a:rPr lang="en-US" sz="1800" b="1" i="0" kern="1200" dirty="0" smtClea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**Personality assessment test round (Group Discussion or GD, Written Ability Test or WAT and Personal Interview or PI)</a:t>
                      </a:r>
                      <a:endParaRPr lang="en-IN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58796691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856984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dirty="0" smtClean="0"/>
              <a:t> </a:t>
            </a:r>
            <a:r>
              <a:rPr lang="en-IN" b="1" u="sng" dirty="0" smtClean="0">
                <a:solidFill>
                  <a:srgbClr val="002060"/>
                </a:solidFill>
              </a:rPr>
              <a:t>TOP 20 IIMs</a:t>
            </a:r>
          </a:p>
          <a:p>
            <a:pPr marL="0" indent="0">
              <a:buNone/>
            </a:pPr>
            <a:endParaRPr lang="en-IN" sz="1200" b="1" dirty="0" smtClean="0"/>
          </a:p>
          <a:p>
            <a:pPr marL="0" indent="0">
              <a:buNone/>
            </a:pPr>
            <a:endParaRPr lang="en-IN" sz="1200" b="1" dirty="0"/>
          </a:p>
          <a:p>
            <a:pPr marL="0" indent="0">
              <a:buNone/>
            </a:pPr>
            <a:endParaRPr lang="en-IN" sz="1200" b="1" dirty="0" smtClean="0"/>
          </a:p>
          <a:p>
            <a:pPr marL="0" indent="0">
              <a:buNone/>
            </a:pPr>
            <a:endParaRPr lang="en-IN" sz="1200" b="1" dirty="0"/>
          </a:p>
          <a:p>
            <a:pPr marL="0" indent="0">
              <a:buNone/>
            </a:pPr>
            <a:endParaRPr lang="en-IN" sz="1200" b="1" dirty="0" smtClean="0"/>
          </a:p>
          <a:p>
            <a:pPr marL="0" indent="0">
              <a:buNone/>
            </a:pPr>
            <a:r>
              <a:rPr lang="en-IN" sz="1400" b="1" dirty="0" smtClean="0"/>
              <a:t>( </a:t>
            </a:r>
            <a:r>
              <a:rPr lang="en-IN" sz="1400" b="1" dirty="0">
                <a:hlinkClick r:id="rId2"/>
              </a:rPr>
              <a:t>https://en.wikipedia.org/wiki/Indian_Institutes_of_Management</a:t>
            </a:r>
            <a:r>
              <a:rPr lang="en-IN" sz="1400" b="1" dirty="0"/>
              <a:t> ) </a:t>
            </a:r>
            <a:r>
              <a:rPr lang="en-IN" sz="1400" b="1" dirty="0" smtClean="0"/>
              <a:t> 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1800" b="1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69745527"/>
              </p:ext>
            </p:extLst>
          </p:nvPr>
        </p:nvGraphicFramePr>
        <p:xfrm>
          <a:off x="251520" y="2160612"/>
          <a:ext cx="8640961" cy="580295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576064"/>
                <a:gridCol w="1299935"/>
                <a:gridCol w="4892755"/>
                <a:gridCol w="1872207"/>
              </a:tblGrid>
              <a:tr h="591422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SL. NO</a:t>
                      </a:r>
                      <a:r>
                        <a:rPr lang="en-IN" dirty="0" smtClean="0"/>
                        <a:t>.</a:t>
                      </a:r>
                      <a:endParaRPr lang="en-IN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Name</a:t>
                      </a:r>
                      <a:endParaRPr lang="en-IN" sz="2000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          </a:t>
                      </a:r>
                      <a:r>
                        <a:rPr lang="en-IN" sz="2000" dirty="0" smtClean="0"/>
                        <a:t>Course</a:t>
                      </a:r>
                      <a:r>
                        <a:rPr lang="en-IN" sz="2000" baseline="0" dirty="0" smtClean="0"/>
                        <a:t> Offered</a:t>
                      </a:r>
                      <a:endParaRPr lang="en-IN" sz="2000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IN" sz="2000" dirty="0" smtClean="0"/>
                        <a:t>Duration</a:t>
                      </a:r>
                      <a:endParaRPr lang="en-IN" sz="2000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728070">
                <a:tc>
                  <a:txBody>
                    <a:bodyPr/>
                    <a:lstStyle/>
                    <a:p>
                      <a:r>
                        <a:rPr lang="en-IN" dirty="0" smtClean="0"/>
                        <a:t>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IIM Ahmedabad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PGP, PGPX/EPGP,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AFP, PGP-FABM, </a:t>
                      </a:r>
                      <a:r>
                        <a:rPr lang="en-IN" b="1" dirty="0" err="1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ePGP</a:t>
                      </a:r>
                      <a:r>
                        <a:rPr lang="en-IN" b="1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</a:rPr>
                        <a:t>, FDP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1y, 5y, 6 month, 2y, 2-3y,          </a:t>
                      </a:r>
                      <a:endParaRPr lang="en-IN" b="1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IN" dirty="0" smtClean="0"/>
                        <a:t>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Bangalore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</a:t>
                      </a:r>
                      <a:r>
                        <a:rPr lang="en-IN" b="1" baseline="0" dirty="0" smtClean="0"/>
                        <a:t> PGPX/ EPGP, </a:t>
                      </a:r>
                      <a:r>
                        <a:rPr lang="en-IN" b="1" baseline="0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baseline="0" dirty="0" smtClean="0"/>
                        <a:t>, </a:t>
                      </a:r>
                      <a:r>
                        <a:rPr lang="en-US" b="1" baseline="0" dirty="0" smtClean="0"/>
                        <a:t>PGPPM ,PGPEM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1y, 5y, 1y, 2y</a:t>
                      </a:r>
                      <a:endParaRPr lang="en-IN" dirty="0"/>
                    </a:p>
                  </a:txBody>
                  <a:tcPr/>
                </a:tc>
              </a:tr>
              <a:tr h="720080">
                <a:tc>
                  <a:txBody>
                    <a:bodyPr/>
                    <a:lstStyle/>
                    <a:p>
                      <a:r>
                        <a:rPr lang="en-IN" dirty="0" smtClean="0"/>
                        <a:t>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Calcutta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PGPEX,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/>
                        <a:t>, PGPEX-VLM, PGBDA,</a:t>
                      </a:r>
                    </a:p>
                    <a:p>
                      <a:r>
                        <a:rPr lang="en-IN" b="1" dirty="0" smtClean="0"/>
                        <a:t> CEMS-</a:t>
                      </a:r>
                      <a:r>
                        <a:rPr lang="en-IN" b="1" baseline="0" dirty="0" smtClean="0"/>
                        <a:t> MIM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2y,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1y, 5y, 1y, 2y,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b="1" dirty="0" smtClean="0"/>
                        <a:t>1y</a:t>
                      </a:r>
                      <a:endParaRPr lang="en-IN" dirty="0" smtClean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r>
                        <a:rPr lang="en-IN" dirty="0" smtClean="0"/>
                        <a:t>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</a:t>
                      </a:r>
                      <a:r>
                        <a:rPr lang="en-IN" dirty="0" err="1" smtClean="0"/>
                        <a:t>Lucknow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/>
                        <a:t>, EFPM, PGPABM, PGPSM, WPM, IPMX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5y, 4y, 2y, 2y,</a:t>
                      </a:r>
                    </a:p>
                    <a:p>
                      <a:r>
                        <a:rPr lang="en-IN" b="1" dirty="0" smtClean="0"/>
                        <a:t>3y, 1y</a:t>
                      </a:r>
                      <a:endParaRPr lang="en-IN" dirty="0"/>
                    </a:p>
                  </a:txBody>
                  <a:tcPr/>
                </a:tc>
              </a:tr>
              <a:tr h="656064">
                <a:tc>
                  <a:txBody>
                    <a:bodyPr/>
                    <a:lstStyle/>
                    <a:p>
                      <a:r>
                        <a:rPr lang="en-IN" dirty="0" smtClean="0"/>
                        <a:t>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Kozhikode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EPGP, PGPBL,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/>
                        <a:t>, 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2y, 1y, 5y, </a:t>
                      </a:r>
                      <a:endParaRPr lang="en-IN" dirty="0"/>
                    </a:p>
                  </a:txBody>
                  <a:tcPr/>
                </a:tc>
              </a:tr>
              <a:tr h="443122">
                <a:tc>
                  <a:txBody>
                    <a:bodyPr/>
                    <a:lstStyle/>
                    <a:p>
                      <a:r>
                        <a:rPr lang="en-IN" dirty="0" smtClean="0"/>
                        <a:t>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Raipur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PGPWE,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/>
                        <a:t>, EFPM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1.5y, 5y, 4y</a:t>
                      </a:r>
                      <a:endParaRPr lang="en-IN" dirty="0"/>
                    </a:p>
                  </a:txBody>
                  <a:tcPr/>
                </a:tc>
              </a:tr>
              <a:tr h="492982">
                <a:tc>
                  <a:txBody>
                    <a:bodyPr/>
                    <a:lstStyle/>
                    <a:p>
                      <a:r>
                        <a:rPr lang="en-IN" dirty="0" smtClean="0"/>
                        <a:t>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</a:t>
                      </a:r>
                      <a:r>
                        <a:rPr lang="en-IN" dirty="0" err="1" smtClean="0"/>
                        <a:t>Shillong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</a:t>
                      </a:r>
                      <a:r>
                        <a:rPr lang="en-IN" b="1" dirty="0" err="1" smtClean="0"/>
                        <a:t>PGPEx</a:t>
                      </a:r>
                      <a:r>
                        <a:rPr lang="en-IN" b="1" dirty="0" smtClean="0"/>
                        <a:t>-MBIC 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14 months,5y</a:t>
                      </a:r>
                      <a:endParaRPr lang="en-IN" dirty="0"/>
                    </a:p>
                  </a:txBody>
                  <a:tcPr/>
                </a:tc>
              </a:tr>
              <a:tr h="648072">
                <a:tc>
                  <a:txBody>
                    <a:bodyPr/>
                    <a:lstStyle/>
                    <a:p>
                      <a:r>
                        <a:rPr lang="en-IN" dirty="0" smtClean="0"/>
                        <a:t>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Indore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EPGP,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/>
                        <a:t>, IPM, PGP-Mumbai, PGPMX,</a:t>
                      </a:r>
                    </a:p>
                    <a:p>
                      <a:r>
                        <a:rPr lang="en-IN" b="1" dirty="0" smtClean="0"/>
                        <a:t>PGPHRM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</a:t>
                      </a:r>
                      <a:r>
                        <a:rPr lang="en-IN" b="1" baseline="0" dirty="0" smtClean="0"/>
                        <a:t> </a:t>
                      </a:r>
                      <a:r>
                        <a:rPr lang="en-IN" b="1" dirty="0" smtClean="0"/>
                        <a:t>1y, 5y, 5y, 2y,</a:t>
                      </a:r>
                    </a:p>
                    <a:p>
                      <a:r>
                        <a:rPr lang="en-IN" b="1" dirty="0" smtClean="0"/>
                        <a:t>2y, 2y</a:t>
                      </a:r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683428" y="216396"/>
            <a:ext cx="2690488" cy="168629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720452"/>
            <a:ext cx="3619500" cy="807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54838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9"/>
            <a:ext cx="8928992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400" b="1" dirty="0" smtClean="0">
                <a:solidFill>
                  <a:srgbClr val="FF0000"/>
                </a:solidFill>
              </a:rPr>
              <a:t>**List of 24 services through UPSC-CSE 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													         </a:t>
            </a:r>
            <a:r>
              <a:rPr lang="en-IN" sz="2400" b="1" dirty="0" smtClean="0">
                <a:solidFill>
                  <a:srgbClr val="FF0000"/>
                </a:solidFill>
              </a:rPr>
              <a:t>** 3 stage of UPSC-CSE exam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</a:t>
            </a:r>
            <a:r>
              <a:rPr lang="en-IN" sz="2000" b="1" dirty="0" smtClean="0"/>
              <a:t>(1)</a:t>
            </a:r>
            <a:r>
              <a:rPr lang="en-IN" sz="2000" dirty="0" smtClean="0"/>
              <a:t> </a:t>
            </a:r>
            <a:r>
              <a:rPr lang="en-IN" sz="2000" b="1" dirty="0"/>
              <a:t>Preliminary Exam (Objective Test</a:t>
            </a:r>
            <a:r>
              <a:rPr lang="en-IN" sz="2000" b="1" dirty="0" smtClean="0"/>
              <a:t>)</a:t>
            </a:r>
          </a:p>
          <a:p>
            <a:pPr marL="0" indent="0">
              <a:buNone/>
            </a:pPr>
            <a:r>
              <a:rPr lang="en-IN" sz="2000" b="1" dirty="0"/>
              <a:t>	</a:t>
            </a:r>
            <a:r>
              <a:rPr lang="en-IN" sz="2000" b="1" dirty="0" smtClean="0"/>
              <a:t>				</a:t>
            </a:r>
            <a:r>
              <a:rPr lang="en-US" sz="2000" b="1" dirty="0"/>
              <a:t>(2) Main Exam (Written Test</a:t>
            </a:r>
            <a:r>
              <a:rPr lang="en-US" sz="2000" b="1" dirty="0" smtClean="0"/>
              <a:t>)</a:t>
            </a:r>
          </a:p>
          <a:p>
            <a:pPr marL="0" indent="0">
              <a:buNone/>
            </a:pPr>
            <a:r>
              <a:rPr lang="en-US" sz="2000" b="1" dirty="0"/>
              <a:t>	</a:t>
            </a:r>
            <a:r>
              <a:rPr lang="en-US" sz="2000" b="1" dirty="0" smtClean="0"/>
              <a:t>				</a:t>
            </a:r>
            <a:r>
              <a:rPr lang="en-IN" sz="2000" b="1" dirty="0"/>
              <a:t>(3) Personality Test (Interview)</a:t>
            </a:r>
            <a:r>
              <a:rPr lang="en-IN" sz="2000" dirty="0" smtClean="0"/>
              <a:t>	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								          </a:t>
            </a:r>
            <a:r>
              <a:rPr lang="en-IN" sz="2000" b="1" dirty="0" smtClean="0">
                <a:solidFill>
                  <a:srgbClr val="FF0000"/>
                </a:solidFill>
              </a:rPr>
              <a:t>** Total Marks (</a:t>
            </a:r>
            <a:r>
              <a:rPr lang="en-IN" sz="2000" b="1" dirty="0" err="1" smtClean="0">
                <a:solidFill>
                  <a:srgbClr val="FF0000"/>
                </a:solidFill>
              </a:rPr>
              <a:t>prelims+mains+interview</a:t>
            </a:r>
            <a:r>
              <a:rPr lang="en-IN" sz="2000" b="1" dirty="0" smtClean="0">
                <a:solidFill>
                  <a:srgbClr val="FF0000"/>
                </a:solidFill>
              </a:rPr>
              <a:t>)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      (200+1750+275)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	= </a:t>
            </a:r>
            <a:r>
              <a:rPr lang="en-IN" sz="2000" b="1" dirty="0" smtClean="0">
                <a:solidFill>
                  <a:srgbClr val="002060"/>
                </a:solidFill>
              </a:rPr>
              <a:t>200+</a:t>
            </a:r>
            <a:r>
              <a:rPr lang="en-IN" sz="2000" b="1" dirty="0" smtClean="0">
                <a:solidFill>
                  <a:srgbClr val="00B050"/>
                </a:solidFill>
              </a:rPr>
              <a:t>2025</a:t>
            </a:r>
          </a:p>
          <a:p>
            <a:pPr marL="0" indent="0">
              <a:buNone/>
            </a:pPr>
            <a:r>
              <a:rPr lang="en-IN" sz="2000" dirty="0" smtClean="0"/>
              <a:t>						    </a:t>
            </a:r>
            <a:r>
              <a:rPr lang="en-IN" sz="2000" dirty="0"/>
              <a:t>	</a:t>
            </a:r>
            <a:r>
              <a:rPr lang="en-IN" sz="2000" dirty="0" smtClean="0"/>
              <a:t>				</a:t>
            </a:r>
            <a:r>
              <a:rPr lang="en-IN" sz="2000" dirty="0"/>
              <a:t>	</a:t>
            </a:r>
            <a:r>
              <a:rPr lang="en-IN" sz="2000" dirty="0" smtClean="0"/>
              <a:t>					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				</a:t>
            </a: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					</a:t>
            </a:r>
            <a:endParaRPr lang="en-IN" sz="2000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67550" y="1029382"/>
            <a:ext cx="3494751" cy="64087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654024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856984" cy="75608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1600" b="1" dirty="0" smtClean="0"/>
              <a:t>( </a:t>
            </a:r>
            <a:r>
              <a:rPr lang="en-IN" sz="1600" b="1" dirty="0" smtClean="0">
                <a:hlinkClick r:id="rId2"/>
              </a:rPr>
              <a:t>https://www.shiksha.com/mba/articles/mba-courses-offered-by-iims-blogId-19127</a:t>
            </a:r>
            <a:r>
              <a:rPr lang="en-IN" sz="1600" b="1" dirty="0" smtClean="0"/>
              <a:t> )</a:t>
            </a:r>
          </a:p>
          <a:p>
            <a:pPr marL="0" indent="0">
              <a:buNone/>
            </a:pPr>
            <a:endParaRPr lang="en-IN" sz="20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2276705501"/>
              </p:ext>
            </p:extLst>
          </p:nvPr>
        </p:nvGraphicFramePr>
        <p:xfrm>
          <a:off x="323528" y="648444"/>
          <a:ext cx="8424936" cy="701573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576064"/>
                <a:gridCol w="1872208"/>
                <a:gridCol w="4032448"/>
                <a:gridCol w="1944216"/>
              </a:tblGrid>
              <a:tr h="6487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dirty="0" smtClean="0"/>
                        <a:t>SL. NO</a:t>
                      </a: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Name</a:t>
                      </a: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                     </a:t>
                      </a:r>
                      <a:r>
                        <a:rPr lang="en-IN" sz="2000" dirty="0" smtClean="0"/>
                        <a:t>Course</a:t>
                      </a:r>
                      <a:r>
                        <a:rPr lang="en-IN" sz="2000" baseline="0" dirty="0" smtClean="0"/>
                        <a:t> Offered</a:t>
                      </a:r>
                      <a:endParaRPr lang="en-IN" sz="2000" dirty="0"/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2000" dirty="0" smtClean="0"/>
                        <a:t>Duration</a:t>
                      </a:r>
                    </a:p>
                  </a:txBody>
                  <a:tcPr>
                    <a:blipFill>
                      <a:blip r:embed="rId3"/>
                      <a:tile tx="0" ty="0" sx="100000" sy="100000" flip="none" algn="tl"/>
                    </a:blipFill>
                  </a:tcPr>
                </a:tc>
              </a:tr>
              <a:tr h="648775">
                <a:tc>
                  <a:txBody>
                    <a:bodyPr/>
                    <a:lstStyle/>
                    <a:p>
                      <a:r>
                        <a:rPr lang="en-IN" dirty="0" smtClean="0"/>
                        <a:t>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Ranchi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PGDM,</a:t>
                      </a:r>
                      <a:r>
                        <a:rPr lang="en-IN" b="1" baseline="0" dirty="0" smtClean="0"/>
                        <a:t> PGEPX, </a:t>
                      </a:r>
                      <a:r>
                        <a:rPr lang="en-IN" b="1" baseline="0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baseline="0" dirty="0" smtClean="0"/>
                        <a:t>, PGPEM, PGDHRM, </a:t>
                      </a:r>
                    </a:p>
                    <a:p>
                      <a:r>
                        <a:rPr lang="en-IN" b="1" baseline="0" dirty="0" smtClean="0"/>
                        <a:t>CPGM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1y, 5y, 2y, 2y, </a:t>
                      </a:r>
                    </a:p>
                    <a:p>
                      <a:r>
                        <a:rPr lang="en-IN" b="1" dirty="0" smtClean="0"/>
                        <a:t>15</a:t>
                      </a:r>
                      <a:r>
                        <a:rPr lang="en-IN" b="1" baseline="0" dirty="0" smtClean="0"/>
                        <a:t> months</a:t>
                      </a:r>
                      <a:endParaRPr lang="en-IN" b="1" dirty="0"/>
                    </a:p>
                  </a:txBody>
                  <a:tcPr/>
                </a:tc>
              </a:tr>
              <a:tr h="465107">
                <a:tc>
                  <a:txBody>
                    <a:bodyPr/>
                    <a:lstStyle/>
                    <a:p>
                      <a:r>
                        <a:rPr lang="en-IN" dirty="0" smtClean="0"/>
                        <a:t>10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</a:t>
                      </a:r>
                      <a:r>
                        <a:rPr lang="en-IN" dirty="0" err="1" smtClean="0"/>
                        <a:t>Rohtak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PGPM, EPGP,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1y, 5y</a:t>
                      </a:r>
                      <a:endParaRPr lang="en-IN" b="1" dirty="0"/>
                    </a:p>
                  </a:txBody>
                  <a:tcPr/>
                </a:tc>
              </a:tr>
              <a:tr h="465107">
                <a:tc>
                  <a:txBody>
                    <a:bodyPr/>
                    <a:lstStyle/>
                    <a:p>
                      <a:r>
                        <a:rPr lang="en-IN" dirty="0" smtClean="0"/>
                        <a:t>11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</a:t>
                      </a:r>
                      <a:r>
                        <a:rPr lang="en-IN" dirty="0" err="1" smtClean="0"/>
                        <a:t>Kashipur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EPGP,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/>
                        <a:t>, EFPM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1y, 5y, 4y</a:t>
                      </a:r>
                      <a:endParaRPr lang="en-IN" b="1" dirty="0"/>
                    </a:p>
                  </a:txBody>
                  <a:tcPr/>
                </a:tc>
              </a:tr>
              <a:tr h="465107">
                <a:tc>
                  <a:txBody>
                    <a:bodyPr/>
                    <a:lstStyle/>
                    <a:p>
                      <a:r>
                        <a:rPr lang="en-IN" dirty="0" smtClean="0"/>
                        <a:t>12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</a:t>
                      </a:r>
                      <a:r>
                        <a:rPr lang="en-IN" dirty="0" err="1" smtClean="0"/>
                        <a:t>Tiruchirappalli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PGPM,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/>
                        <a:t>, PGPBM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5y, 24 months</a:t>
                      </a:r>
                      <a:endParaRPr lang="en-IN" b="1" dirty="0"/>
                    </a:p>
                  </a:txBody>
                  <a:tcPr/>
                </a:tc>
              </a:tr>
              <a:tr h="648775">
                <a:tc>
                  <a:txBody>
                    <a:bodyPr/>
                    <a:lstStyle/>
                    <a:p>
                      <a:r>
                        <a:rPr lang="en-IN" dirty="0" smtClean="0"/>
                        <a:t>13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Udaipur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PGPX, </a:t>
                      </a:r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FPM</a:t>
                      </a:r>
                      <a:r>
                        <a:rPr lang="en-IN" b="1" dirty="0" smtClean="0"/>
                        <a:t>, MDPWE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1y, 5y,</a:t>
                      </a:r>
                    </a:p>
                    <a:p>
                      <a:r>
                        <a:rPr lang="en-IN" b="1" dirty="0" smtClean="0"/>
                        <a:t> 5</a:t>
                      </a:r>
                      <a:r>
                        <a:rPr lang="en-IN" b="1" baseline="0" dirty="0" smtClean="0"/>
                        <a:t> months</a:t>
                      </a:r>
                      <a:endParaRPr lang="en-IN" b="1" dirty="0"/>
                    </a:p>
                  </a:txBody>
                  <a:tcPr/>
                </a:tc>
              </a:tr>
              <a:tr h="380647">
                <a:tc>
                  <a:txBody>
                    <a:bodyPr/>
                    <a:lstStyle/>
                    <a:p>
                      <a:r>
                        <a:rPr lang="en-IN" dirty="0" smtClean="0"/>
                        <a:t>14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Amritsar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</a:t>
                      </a:r>
                      <a:endParaRPr lang="en-IN" b="1" dirty="0"/>
                    </a:p>
                  </a:txBody>
                  <a:tcPr/>
                </a:tc>
              </a:tr>
              <a:tr h="370728">
                <a:tc>
                  <a:txBody>
                    <a:bodyPr/>
                    <a:lstStyle/>
                    <a:p>
                      <a:r>
                        <a:rPr lang="en-IN" dirty="0" smtClean="0"/>
                        <a:t>15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Bodh Gaya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PGDM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</a:t>
                      </a:r>
                      <a:endParaRPr lang="en-IN" b="1" dirty="0"/>
                    </a:p>
                  </a:txBody>
                  <a:tcPr/>
                </a:tc>
              </a:tr>
              <a:tr h="399253">
                <a:tc>
                  <a:txBody>
                    <a:bodyPr/>
                    <a:lstStyle/>
                    <a:p>
                      <a:r>
                        <a:rPr lang="en-IN" dirty="0" smtClean="0"/>
                        <a:t>16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Nagpur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</a:t>
                      </a:r>
                      <a:endParaRPr lang="en-IN" b="1" dirty="0"/>
                    </a:p>
                  </a:txBody>
                  <a:tcPr/>
                </a:tc>
              </a:tr>
              <a:tr h="465107">
                <a:tc>
                  <a:txBody>
                    <a:bodyPr/>
                    <a:lstStyle/>
                    <a:p>
                      <a:r>
                        <a:rPr lang="en-IN" dirty="0" smtClean="0"/>
                        <a:t>17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</a:t>
                      </a:r>
                      <a:r>
                        <a:rPr lang="en-IN" dirty="0" err="1" smtClean="0"/>
                        <a:t>Sambalpur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</a:t>
                      </a:r>
                      <a:endParaRPr lang="en-IN" b="1" dirty="0"/>
                    </a:p>
                  </a:txBody>
                  <a:tcPr/>
                </a:tc>
              </a:tr>
              <a:tr h="370728">
                <a:tc>
                  <a:txBody>
                    <a:bodyPr/>
                    <a:lstStyle/>
                    <a:p>
                      <a:r>
                        <a:rPr lang="en-IN" dirty="0" smtClean="0"/>
                        <a:t>18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</a:t>
                      </a:r>
                      <a:r>
                        <a:rPr lang="en-IN" dirty="0" err="1" smtClean="0"/>
                        <a:t>Sirmaur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PGPM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</a:t>
                      </a:r>
                      <a:endParaRPr lang="en-IN" b="1" dirty="0"/>
                    </a:p>
                  </a:txBody>
                  <a:tcPr/>
                </a:tc>
              </a:tr>
              <a:tr h="648775">
                <a:tc>
                  <a:txBody>
                    <a:bodyPr/>
                    <a:lstStyle/>
                    <a:p>
                      <a:r>
                        <a:rPr lang="en-IN" dirty="0" smtClean="0"/>
                        <a:t>19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Visakhapatnam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PGP, PGCP-BMEP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15 months</a:t>
                      </a:r>
                      <a:endParaRPr lang="en-IN" b="1" dirty="0"/>
                    </a:p>
                  </a:txBody>
                  <a:tcPr/>
                </a:tc>
              </a:tr>
              <a:tr h="398768">
                <a:tc>
                  <a:txBody>
                    <a:bodyPr/>
                    <a:lstStyle/>
                    <a:p>
                      <a:r>
                        <a:rPr lang="en-IN" dirty="0" smtClean="0"/>
                        <a:t>20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dirty="0" smtClean="0"/>
                        <a:t>IIM Jammu</a:t>
                      </a:r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PGP</a:t>
                      </a:r>
                      <a:endParaRPr lang="en-IN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</a:t>
                      </a:r>
                      <a:endParaRPr lang="en-IN" b="1" dirty="0"/>
                    </a:p>
                  </a:txBody>
                  <a:tcPr/>
                </a:tc>
              </a:tr>
              <a:tr h="465107">
                <a:tc>
                  <a:txBody>
                    <a:bodyPr/>
                    <a:lstStyle/>
                    <a:p>
                      <a:r>
                        <a:rPr lang="en-IN" b="1" dirty="0" smtClean="0">
                          <a:solidFill>
                            <a:srgbClr val="FF0000"/>
                          </a:solidFill>
                        </a:rPr>
                        <a:t>21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**</a:t>
                      </a:r>
                      <a:r>
                        <a:rPr lang="en-IN" sz="1800" b="1" i="0" kern="1200" dirty="0" smtClean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FMS Delhi</a:t>
                      </a:r>
                      <a:endParaRPr lang="en-IN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MBA/PGDM,</a:t>
                      </a:r>
                      <a:r>
                        <a:rPr lang="en-IN" b="1" baseline="0" dirty="0" smtClean="0"/>
                        <a:t>  Executive MBA/PGDM,</a:t>
                      </a:r>
                    </a:p>
                    <a:p>
                      <a:r>
                        <a:rPr lang="en-IN" b="1" dirty="0" err="1" smtClean="0">
                          <a:solidFill>
                            <a:srgbClr val="FF0000"/>
                          </a:solidFill>
                        </a:rPr>
                        <a:t>P.hD</a:t>
                      </a:r>
                      <a:endParaRPr lang="en-IN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b="1" dirty="0" smtClean="0"/>
                        <a:t>2y, 2y, 5y</a:t>
                      </a:r>
                      <a:endParaRPr lang="en-IN" b="1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59660797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72380"/>
            <a:ext cx="8928992" cy="7776864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b="1" u="sng" dirty="0" smtClean="0">
                <a:solidFill>
                  <a:srgbClr val="C00000"/>
                </a:solidFill>
              </a:rPr>
              <a:t>COURSE NAME</a:t>
            </a:r>
          </a:p>
          <a:p>
            <a:pPr marL="0" indent="0">
              <a:buNone/>
            </a:pPr>
            <a:endParaRPr lang="en-IN" sz="2000" dirty="0"/>
          </a:p>
          <a:p>
            <a:pPr marL="0" indent="0" algn="just">
              <a:buNone/>
            </a:pPr>
            <a:r>
              <a:rPr lang="en-IN" sz="2000" b="1" dirty="0" smtClean="0"/>
              <a:t>1) Post </a:t>
            </a:r>
            <a:r>
              <a:rPr lang="en-IN" sz="2000" b="1" dirty="0"/>
              <a:t>Graduate Programme in Management (PGP)</a:t>
            </a:r>
          </a:p>
          <a:p>
            <a:pPr marL="0" indent="0" algn="just">
              <a:buNone/>
            </a:pPr>
            <a:r>
              <a:rPr lang="en-IN" sz="2000" b="1" dirty="0" smtClean="0"/>
              <a:t>2) Post </a:t>
            </a:r>
            <a:r>
              <a:rPr lang="en-IN" sz="2000" b="1" dirty="0"/>
              <a:t>Graduate Programme in Management for Executives (PGPX) /</a:t>
            </a:r>
          </a:p>
          <a:p>
            <a:pPr marL="0" indent="0" algn="just">
              <a:buNone/>
            </a:pPr>
            <a:r>
              <a:rPr lang="en-IN" sz="2000" b="1" dirty="0" smtClean="0"/>
              <a:t>     Executive </a:t>
            </a:r>
            <a:r>
              <a:rPr lang="en-IN" sz="2000" b="1" dirty="0"/>
              <a:t>Post Graduate Programme in Management (EPGP)</a:t>
            </a:r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3)  Fellow </a:t>
            </a:r>
            <a:r>
              <a:rPr lang="en-IN" sz="2000" b="1" dirty="0">
                <a:solidFill>
                  <a:srgbClr val="FF0000"/>
                </a:solidFill>
              </a:rPr>
              <a:t>Programme in Management (FPM)</a:t>
            </a:r>
          </a:p>
          <a:p>
            <a:pPr marL="0" indent="0" algn="just">
              <a:buNone/>
            </a:pPr>
            <a:r>
              <a:rPr lang="en-IN" sz="2000" b="1" dirty="0" smtClean="0"/>
              <a:t>4)  Armed </a:t>
            </a:r>
            <a:r>
              <a:rPr lang="en-IN" sz="2000" b="1" dirty="0"/>
              <a:t>Forces Programme in Business Management (AFP)</a:t>
            </a:r>
          </a:p>
          <a:p>
            <a:pPr marL="0" indent="0" algn="just">
              <a:buNone/>
            </a:pPr>
            <a:r>
              <a:rPr lang="en-IN" sz="2000" b="1" dirty="0" smtClean="0"/>
              <a:t>5)  Post </a:t>
            </a:r>
            <a:r>
              <a:rPr lang="en-IN" sz="2000" b="1" dirty="0"/>
              <a:t>Graduate Programme in Food and Agri-business Management (PGP- FABM</a:t>
            </a:r>
            <a:r>
              <a:rPr lang="en-IN" sz="2000" b="1" dirty="0" smtClean="0"/>
              <a:t>)</a:t>
            </a:r>
          </a:p>
          <a:p>
            <a:pPr marL="0" indent="0" algn="just">
              <a:buNone/>
            </a:pPr>
            <a:endParaRPr lang="en-IN" sz="2000" dirty="0"/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6)  </a:t>
            </a:r>
            <a:r>
              <a:rPr lang="en-IN" sz="2000" b="1" dirty="0" err="1" smtClean="0">
                <a:solidFill>
                  <a:srgbClr val="00B050"/>
                </a:solidFill>
              </a:rPr>
              <a:t>ePost</a:t>
            </a:r>
            <a:r>
              <a:rPr lang="en-IN" sz="2000" b="1" dirty="0" smtClean="0">
                <a:solidFill>
                  <a:srgbClr val="00B050"/>
                </a:solidFill>
              </a:rPr>
              <a:t> </a:t>
            </a:r>
            <a:r>
              <a:rPr lang="en-IN" sz="2000" b="1" dirty="0">
                <a:solidFill>
                  <a:srgbClr val="00B050"/>
                </a:solidFill>
              </a:rPr>
              <a:t>Graduate Programme </a:t>
            </a:r>
            <a:r>
              <a:rPr lang="en-IN" sz="2000" b="1" dirty="0"/>
              <a:t>(</a:t>
            </a:r>
            <a:r>
              <a:rPr lang="en-IN" sz="2000" b="1" dirty="0" err="1"/>
              <a:t>ePGP</a:t>
            </a:r>
            <a:r>
              <a:rPr lang="en-IN" sz="2000" b="1" dirty="0"/>
              <a:t>)</a:t>
            </a:r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7)  Faculty </a:t>
            </a:r>
            <a:r>
              <a:rPr lang="en-IN" sz="2000" b="1" dirty="0">
                <a:solidFill>
                  <a:srgbClr val="00B050"/>
                </a:solidFill>
              </a:rPr>
              <a:t>Development Programme </a:t>
            </a:r>
            <a:r>
              <a:rPr lang="en-IN" sz="2000" b="1" dirty="0"/>
              <a:t>(FDP)</a:t>
            </a:r>
          </a:p>
          <a:p>
            <a:pPr marL="0" indent="0" algn="just">
              <a:buNone/>
            </a:pPr>
            <a:r>
              <a:rPr lang="en-IN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8)  Post- </a:t>
            </a:r>
            <a:r>
              <a:rPr lang="en-IN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Graduate Program in Public Policy and Management (PGPPM)</a:t>
            </a:r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9)  Post- </a:t>
            </a:r>
            <a:r>
              <a:rPr lang="en-IN" sz="2000" b="1" dirty="0">
                <a:solidFill>
                  <a:srgbClr val="00B050"/>
                </a:solidFill>
              </a:rPr>
              <a:t>Graduate Programme in Enterprise Management </a:t>
            </a:r>
            <a:r>
              <a:rPr lang="en-IN" sz="2000" b="1" dirty="0"/>
              <a:t>(PGPEM)</a:t>
            </a:r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00B050"/>
                </a:solidFill>
              </a:rPr>
              <a:t>10) PGPEX-VLM </a:t>
            </a:r>
            <a:r>
              <a:rPr lang="en-IN" sz="2000" b="1" dirty="0">
                <a:solidFill>
                  <a:srgbClr val="00B050"/>
                </a:solidFill>
              </a:rPr>
              <a:t>(Post Graduate Program for Executives for Visionary </a:t>
            </a:r>
            <a:r>
              <a:rPr lang="en-IN" sz="2000" b="1" dirty="0" smtClean="0">
                <a:solidFill>
                  <a:srgbClr val="00B050"/>
                </a:solidFill>
              </a:rPr>
              <a:t>Leadership in</a:t>
            </a:r>
          </a:p>
          <a:p>
            <a:pPr marL="0" indent="0" algn="just">
              <a:buNone/>
            </a:pPr>
            <a:r>
              <a:rPr lang="en-IN" sz="2000" b="1" dirty="0">
                <a:solidFill>
                  <a:srgbClr val="00B050"/>
                </a:solidFill>
              </a:rPr>
              <a:t> </a:t>
            </a:r>
            <a:r>
              <a:rPr lang="en-IN" sz="2000" b="1" dirty="0" smtClean="0">
                <a:solidFill>
                  <a:srgbClr val="00B050"/>
                </a:solidFill>
              </a:rPr>
              <a:t>      Manufacturing)</a:t>
            </a:r>
          </a:p>
          <a:p>
            <a:pPr marL="0" indent="0" algn="just">
              <a:buNone/>
            </a:pPr>
            <a:endParaRPr lang="en-IN" sz="2000" dirty="0"/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11) Post </a:t>
            </a:r>
            <a:r>
              <a:rPr lang="en-IN" sz="2000" b="1" dirty="0">
                <a:solidFill>
                  <a:srgbClr val="7030A0"/>
                </a:solidFill>
              </a:rPr>
              <a:t>Graduate Diploma in Business Analytics </a:t>
            </a:r>
            <a:r>
              <a:rPr lang="en-IN" sz="2000" b="1" dirty="0"/>
              <a:t>(PGDBA)</a:t>
            </a:r>
          </a:p>
          <a:p>
            <a:pPr marL="0" indent="0" algn="just">
              <a:buNone/>
            </a:pPr>
            <a:r>
              <a:rPr lang="en-IN" sz="2000" b="1" dirty="0" smtClean="0">
                <a:solidFill>
                  <a:srgbClr val="7030A0"/>
                </a:solidFill>
              </a:rPr>
              <a:t>12) </a:t>
            </a:r>
            <a:r>
              <a:rPr lang="en-IN" sz="2000" b="1" dirty="0" smtClean="0"/>
              <a:t>CEMS </a:t>
            </a:r>
            <a:r>
              <a:rPr lang="en-IN" sz="2000" b="1" dirty="0"/>
              <a:t>MIM: </a:t>
            </a:r>
            <a:r>
              <a:rPr lang="en-IN" sz="2000" b="1" dirty="0">
                <a:solidFill>
                  <a:srgbClr val="7030A0"/>
                </a:solidFill>
              </a:rPr>
              <a:t>Master’s in International </a:t>
            </a:r>
            <a:r>
              <a:rPr lang="en-IN" sz="2000" b="1" dirty="0" smtClean="0">
                <a:solidFill>
                  <a:srgbClr val="7030A0"/>
                </a:solidFill>
              </a:rPr>
              <a:t>Management</a:t>
            </a:r>
          </a:p>
          <a:p>
            <a:pPr marL="0" indent="0" algn="just">
              <a:buNone/>
            </a:pP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13) Post 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Graduate </a:t>
            </a:r>
            <a:r>
              <a:rPr lang="en-US" sz="20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Programme</a:t>
            </a:r>
            <a:r>
              <a:rPr lang="en-US" sz="20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in Business Leadership (PGP-BL</a:t>
            </a:r>
            <a:r>
              <a:rPr lang="en-US" sz="20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14) Post </a:t>
            </a:r>
            <a:r>
              <a:rPr lang="en-US" sz="2000" b="1" dirty="0">
                <a:solidFill>
                  <a:srgbClr val="7030A0"/>
                </a:solidFill>
              </a:rPr>
              <a:t>Graduate Diploma in Management </a:t>
            </a:r>
            <a:r>
              <a:rPr lang="en-US" sz="2000" b="1" dirty="0"/>
              <a:t>(PGDM)</a:t>
            </a:r>
          </a:p>
          <a:p>
            <a:pPr marL="0" indent="0" algn="just">
              <a:buNone/>
            </a:pPr>
            <a:r>
              <a:rPr lang="en-US" sz="2000" b="1" dirty="0" smtClean="0">
                <a:solidFill>
                  <a:srgbClr val="7030A0"/>
                </a:solidFill>
              </a:rPr>
              <a:t>15) Post </a:t>
            </a:r>
            <a:r>
              <a:rPr lang="en-US" sz="2000" b="1" dirty="0">
                <a:solidFill>
                  <a:srgbClr val="7030A0"/>
                </a:solidFill>
              </a:rPr>
              <a:t>Graduate </a:t>
            </a:r>
            <a:r>
              <a:rPr lang="en-US" sz="2000" b="1" dirty="0" err="1">
                <a:solidFill>
                  <a:srgbClr val="7030A0"/>
                </a:solidFill>
              </a:rPr>
              <a:t>Programme</a:t>
            </a:r>
            <a:r>
              <a:rPr lang="en-US" sz="2000" b="1" dirty="0">
                <a:solidFill>
                  <a:srgbClr val="7030A0"/>
                </a:solidFill>
              </a:rPr>
              <a:t> in Management for Executives </a:t>
            </a:r>
            <a:r>
              <a:rPr lang="en-US" sz="2000" b="1" dirty="0"/>
              <a:t>(PGEXP)</a:t>
            </a: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293067006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88"/>
            <a:ext cx="8784976" cy="763284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IN" sz="3600" b="1" u="sng" dirty="0" smtClean="0">
                <a:solidFill>
                  <a:srgbClr val="C00000"/>
                </a:solidFill>
              </a:rPr>
              <a:t>COURSE NAME</a:t>
            </a:r>
          </a:p>
          <a:p>
            <a:pPr marL="0" indent="0">
              <a:buNone/>
            </a:pPr>
            <a:endParaRPr lang="en-IN" sz="2800" b="1" u="sng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16) Post </a:t>
            </a:r>
            <a:r>
              <a:rPr lang="en-US" sz="2200" b="1" dirty="0">
                <a:solidFill>
                  <a:srgbClr val="0070C0"/>
                </a:solidFill>
              </a:rPr>
              <a:t>Graduate Diploma in Human Resource </a:t>
            </a:r>
            <a:r>
              <a:rPr lang="en-US" sz="2200" b="1" dirty="0" smtClean="0">
                <a:solidFill>
                  <a:srgbClr val="0070C0"/>
                </a:solidFill>
              </a:rPr>
              <a:t>Management </a:t>
            </a:r>
            <a:r>
              <a:rPr lang="en-US" sz="2200" b="1" dirty="0" smtClean="0"/>
              <a:t>(</a:t>
            </a:r>
            <a:r>
              <a:rPr lang="en-US" sz="2200" b="1" dirty="0"/>
              <a:t>PGDHRM)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70C0"/>
                </a:solidFill>
              </a:rPr>
              <a:t>17) Certificate </a:t>
            </a:r>
            <a:r>
              <a:rPr lang="en-US" sz="2200" b="1" dirty="0">
                <a:solidFill>
                  <a:srgbClr val="0070C0"/>
                </a:solidFill>
              </a:rPr>
              <a:t>Program in General Management </a:t>
            </a:r>
            <a:r>
              <a:rPr lang="en-US" sz="2200" b="1" dirty="0"/>
              <a:t>(CPGM</a:t>
            </a:r>
            <a:r>
              <a:rPr lang="en-US" sz="2200" b="1" dirty="0" smtClean="0"/>
              <a:t>)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18) MDP </a:t>
            </a:r>
            <a:r>
              <a:rPr lang="en-IN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for Women Entrepreneurs (MDPWE)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rgbClr val="0070C0"/>
                </a:solidFill>
              </a:rPr>
              <a:t>19) Post </a:t>
            </a:r>
            <a:r>
              <a:rPr lang="en-IN" sz="2200" b="1" dirty="0">
                <a:solidFill>
                  <a:srgbClr val="0070C0"/>
                </a:solidFill>
              </a:rPr>
              <a:t>Graduate Programme in Management Mumbai </a:t>
            </a:r>
            <a:r>
              <a:rPr lang="en-IN" sz="2200" b="1" dirty="0"/>
              <a:t>(PGP- Mumbai)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rgbClr val="0070C0"/>
                </a:solidFill>
              </a:rPr>
              <a:t>20) Post </a:t>
            </a:r>
            <a:r>
              <a:rPr lang="en-IN" sz="2200" b="1" dirty="0">
                <a:solidFill>
                  <a:srgbClr val="0070C0"/>
                </a:solidFill>
              </a:rPr>
              <a:t>Graduate Diploma Programme in Management for Executives </a:t>
            </a:r>
            <a:r>
              <a:rPr lang="en-IN" sz="2200" b="1" dirty="0"/>
              <a:t>(Modular</a:t>
            </a:r>
            <a:r>
              <a:rPr lang="en-IN" sz="2200" b="1" dirty="0" smtClean="0"/>
              <a:t>)-</a:t>
            </a:r>
          </a:p>
          <a:p>
            <a:pPr marL="0" indent="0">
              <a:buNone/>
            </a:pPr>
            <a:r>
              <a:rPr lang="en-IN" sz="2200" b="1" dirty="0"/>
              <a:t> </a:t>
            </a:r>
            <a:r>
              <a:rPr lang="en-IN" sz="2200" b="1" dirty="0" smtClean="0"/>
              <a:t>      PGPMX- </a:t>
            </a:r>
            <a:r>
              <a:rPr lang="en-IN" sz="2200" b="1" dirty="0"/>
              <a:t>offered in </a:t>
            </a:r>
            <a:r>
              <a:rPr lang="en-IN" sz="2200" b="1" dirty="0" smtClean="0"/>
              <a:t>Mumbai</a:t>
            </a:r>
          </a:p>
          <a:p>
            <a:pPr marL="0" indent="0">
              <a:buNone/>
            </a:pPr>
            <a:endParaRPr lang="en-IN" sz="2200" dirty="0"/>
          </a:p>
          <a:p>
            <a:pPr marL="0" indent="0">
              <a:buNone/>
            </a:pPr>
            <a:r>
              <a:rPr lang="en-IN" sz="2200" b="1" dirty="0" smtClean="0">
                <a:solidFill>
                  <a:srgbClr val="FF0000"/>
                </a:solidFill>
              </a:rPr>
              <a:t>21) Post </a:t>
            </a:r>
            <a:r>
              <a:rPr lang="en-IN" sz="2200" b="1" dirty="0">
                <a:solidFill>
                  <a:srgbClr val="FF0000"/>
                </a:solidFill>
              </a:rPr>
              <a:t>Graduate Programme in Human Resource Management </a:t>
            </a:r>
            <a:r>
              <a:rPr lang="en-IN" sz="2200" b="1" dirty="0"/>
              <a:t>(PGP-HRM)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rgbClr val="FF0000"/>
                </a:solidFill>
              </a:rPr>
              <a:t>22) Executive </a:t>
            </a:r>
            <a:r>
              <a:rPr lang="en-IN" sz="2200" b="1" dirty="0">
                <a:solidFill>
                  <a:srgbClr val="FF0000"/>
                </a:solidFill>
              </a:rPr>
              <a:t>Fellow Programme in Management </a:t>
            </a:r>
            <a:r>
              <a:rPr lang="en-IN" sz="2200" b="1" dirty="0"/>
              <a:t>(EFPM)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23) Post </a:t>
            </a:r>
            <a:r>
              <a:rPr lang="en-IN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Graduate Programme in Agri-business Management (PGP- ABM)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rgbClr val="FF0000"/>
                </a:solidFill>
              </a:rPr>
              <a:t>24) Post- </a:t>
            </a:r>
            <a:r>
              <a:rPr lang="en-IN" sz="2200" b="1" dirty="0">
                <a:solidFill>
                  <a:srgbClr val="FF0000"/>
                </a:solidFill>
              </a:rPr>
              <a:t>Graduate Programme in Sustainable Management </a:t>
            </a:r>
            <a:r>
              <a:rPr lang="en-IN" sz="2200" b="1" dirty="0"/>
              <a:t>(PGP- SM)</a:t>
            </a:r>
          </a:p>
          <a:p>
            <a:pPr marL="0" indent="0">
              <a:buNone/>
            </a:pPr>
            <a:r>
              <a:rPr lang="en-IN" sz="2200" b="1" dirty="0" smtClean="0">
                <a:solidFill>
                  <a:srgbClr val="FF0000"/>
                </a:solidFill>
              </a:rPr>
              <a:t>25) Post-Graduate </a:t>
            </a:r>
            <a:r>
              <a:rPr lang="en-IN" sz="2200" b="1" dirty="0">
                <a:solidFill>
                  <a:srgbClr val="FF0000"/>
                </a:solidFill>
              </a:rPr>
              <a:t>Programme in Management for Working Executives </a:t>
            </a:r>
            <a:r>
              <a:rPr lang="en-IN" sz="2200" b="1" dirty="0"/>
              <a:t>(WPM</a:t>
            </a:r>
            <a:r>
              <a:rPr lang="en-IN" sz="2200" b="1" dirty="0" smtClean="0"/>
              <a:t>)</a:t>
            </a:r>
          </a:p>
          <a:p>
            <a:pPr marL="0" indent="0">
              <a:buNone/>
            </a:pPr>
            <a:endParaRPr lang="en-IN" sz="2200" dirty="0"/>
          </a:p>
          <a:p>
            <a:pPr marL="0" indent="0">
              <a:buNone/>
            </a:pPr>
            <a:r>
              <a:rPr lang="en-IN" sz="2200" b="1" dirty="0" smtClean="0">
                <a:solidFill>
                  <a:srgbClr val="002060"/>
                </a:solidFill>
              </a:rPr>
              <a:t>26) Management </a:t>
            </a:r>
            <a:r>
              <a:rPr lang="en-IN" sz="2200" b="1" dirty="0">
                <a:solidFill>
                  <a:srgbClr val="002060"/>
                </a:solidFill>
              </a:rPr>
              <a:t>for Executives </a:t>
            </a:r>
            <a:r>
              <a:rPr lang="en-IN" sz="2200" b="1" dirty="0"/>
              <a:t>(IPMX</a:t>
            </a:r>
            <a:r>
              <a:rPr lang="en-IN" sz="2200" b="1" dirty="0" smtClean="0"/>
              <a:t>)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27) Post </a:t>
            </a:r>
            <a:r>
              <a:rPr lang="en-US" sz="2200" b="1" dirty="0">
                <a:solidFill>
                  <a:srgbClr val="002060"/>
                </a:solidFill>
              </a:rPr>
              <a:t>Graduate </a:t>
            </a:r>
            <a:r>
              <a:rPr lang="en-US" sz="2200" b="1" dirty="0" err="1">
                <a:solidFill>
                  <a:srgbClr val="002060"/>
                </a:solidFill>
              </a:rPr>
              <a:t>Programme</a:t>
            </a:r>
            <a:r>
              <a:rPr lang="en-US" sz="2200" b="1" dirty="0">
                <a:solidFill>
                  <a:srgbClr val="002060"/>
                </a:solidFill>
              </a:rPr>
              <a:t> in Management for Working Executive </a:t>
            </a:r>
            <a:r>
              <a:rPr lang="en-US" sz="2200" b="1" dirty="0"/>
              <a:t>(PGPWE)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28) Post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Graduate Program for Executives - Managing Business in India and China</a:t>
            </a:r>
            <a:endParaRPr lang="en-US" sz="2200" b="1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  <a:p>
            <a:pPr marL="0" indent="0">
              <a:buNone/>
            </a:pP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 </a:t>
            </a:r>
            <a:r>
              <a:rPr lang="en-US" sz="2200" b="1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(</a:t>
            </a:r>
            <a:r>
              <a:rPr lang="en-US" sz="2200" b="1" dirty="0" err="1">
                <a:solidFill>
                  <a:schemeClr val="tx1">
                    <a:lumMod val="95000"/>
                    <a:lumOff val="5000"/>
                  </a:schemeClr>
                </a:solidFill>
              </a:rPr>
              <a:t>PGPEx</a:t>
            </a:r>
            <a:r>
              <a:rPr lang="en-US" sz="22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- MBIC)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29) Post </a:t>
            </a:r>
            <a:r>
              <a:rPr lang="en-US" sz="2200" b="1" dirty="0">
                <a:solidFill>
                  <a:srgbClr val="002060"/>
                </a:solidFill>
              </a:rPr>
              <a:t>Graduate </a:t>
            </a:r>
            <a:r>
              <a:rPr lang="en-US" sz="2200" b="1" dirty="0" err="1">
                <a:solidFill>
                  <a:srgbClr val="002060"/>
                </a:solidFill>
              </a:rPr>
              <a:t>Programme</a:t>
            </a:r>
            <a:r>
              <a:rPr lang="en-US" sz="2200" b="1" dirty="0">
                <a:solidFill>
                  <a:srgbClr val="002060"/>
                </a:solidFill>
              </a:rPr>
              <a:t> in Business Management </a:t>
            </a:r>
            <a:r>
              <a:rPr lang="en-US" sz="2200" b="1" dirty="0"/>
              <a:t>(PGPBM)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30) Post </a:t>
            </a:r>
            <a:r>
              <a:rPr lang="en-US" sz="2200" b="1" dirty="0">
                <a:solidFill>
                  <a:srgbClr val="002060"/>
                </a:solidFill>
              </a:rPr>
              <a:t>Graduate Certificate </a:t>
            </a:r>
            <a:r>
              <a:rPr lang="en-US" sz="2200" b="1" dirty="0" err="1">
                <a:solidFill>
                  <a:srgbClr val="002060"/>
                </a:solidFill>
              </a:rPr>
              <a:t>Programme</a:t>
            </a:r>
            <a:r>
              <a:rPr lang="en-US" sz="2200" b="1" dirty="0">
                <a:solidFill>
                  <a:srgbClr val="002060"/>
                </a:solidFill>
              </a:rPr>
              <a:t> in Business Management </a:t>
            </a:r>
            <a:r>
              <a:rPr lang="en-US" sz="2200" b="1" dirty="0" smtClean="0">
                <a:solidFill>
                  <a:srgbClr val="002060"/>
                </a:solidFill>
              </a:rPr>
              <a:t>for</a:t>
            </a:r>
          </a:p>
          <a:p>
            <a:pPr marL="0" indent="0">
              <a:buNone/>
            </a:pPr>
            <a:r>
              <a:rPr lang="en-US" sz="2200" b="1" dirty="0" smtClean="0">
                <a:solidFill>
                  <a:srgbClr val="002060"/>
                </a:solidFill>
              </a:rPr>
              <a:t>      Experienced Professionals </a:t>
            </a:r>
            <a:r>
              <a:rPr lang="en-US" sz="2200" b="1" dirty="0"/>
              <a:t>( PGCP-BMEP )</a:t>
            </a:r>
            <a:endParaRPr lang="en-IN" sz="2200" b="1" dirty="0"/>
          </a:p>
        </p:txBody>
      </p:sp>
    </p:spTree>
    <p:extLst>
      <p:ext uri="{BB962C8B-B14F-4D97-AF65-F5344CB8AC3E}">
        <p14:creationId xmlns:p14="http://schemas.microsoft.com/office/powerpoint/2010/main" xmlns="" val="85491664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8"/>
            <a:ext cx="8928992" cy="7632848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800" b="1" u="sng" dirty="0" smtClean="0">
                <a:solidFill>
                  <a:srgbClr val="C00000"/>
                </a:solidFill>
              </a:rPr>
              <a:t>Some Facts</a:t>
            </a:r>
          </a:p>
          <a:p>
            <a:pPr marL="0" indent="0">
              <a:buNone/>
            </a:pPr>
            <a:r>
              <a:rPr lang="en-US" sz="2000" b="1" dirty="0" smtClean="0"/>
              <a:t>1. There </a:t>
            </a:r>
            <a:r>
              <a:rPr lang="en-US" sz="2000" b="1" dirty="0"/>
              <a:t>are </a:t>
            </a:r>
            <a:r>
              <a:rPr lang="en-US" sz="2000" b="1" dirty="0">
                <a:solidFill>
                  <a:srgbClr val="0070C0"/>
                </a:solidFill>
              </a:rPr>
              <a:t>20 IIMs all run a PhD </a:t>
            </a:r>
            <a:r>
              <a:rPr lang="en-US" sz="2000" b="1" dirty="0" smtClean="0">
                <a:solidFill>
                  <a:srgbClr val="0070C0"/>
                </a:solidFill>
              </a:rPr>
              <a:t>program.</a:t>
            </a:r>
          </a:p>
          <a:p>
            <a:pPr marL="0" indent="0">
              <a:buNone/>
            </a:pPr>
            <a:r>
              <a:rPr lang="en-US" sz="2000" b="1" dirty="0" smtClean="0"/>
              <a:t>2</a:t>
            </a:r>
            <a:r>
              <a:rPr lang="en-US" sz="2000" b="1" dirty="0"/>
              <a:t>. </a:t>
            </a:r>
            <a:r>
              <a:rPr lang="en-US" sz="2000" b="1" dirty="0">
                <a:solidFill>
                  <a:srgbClr val="0070C0"/>
                </a:solidFill>
              </a:rPr>
              <a:t>CAT</a:t>
            </a:r>
            <a:r>
              <a:rPr lang="en-US" sz="2000" b="1" dirty="0"/>
              <a:t> is </a:t>
            </a:r>
            <a:r>
              <a:rPr lang="en-US" sz="2000" b="1" dirty="0">
                <a:solidFill>
                  <a:srgbClr val="C00000"/>
                </a:solidFill>
              </a:rPr>
              <a:t>not a mandatory requirement for a PhD from </a:t>
            </a:r>
            <a:r>
              <a:rPr lang="en-US" sz="2000" b="1" dirty="0" smtClean="0">
                <a:solidFill>
                  <a:srgbClr val="C00000"/>
                </a:solidFill>
              </a:rPr>
              <a:t>IIM.</a:t>
            </a:r>
          </a:p>
          <a:p>
            <a:pPr marL="0" indent="0">
              <a:buNone/>
            </a:pPr>
            <a:r>
              <a:rPr lang="en-US" sz="2000" b="1" dirty="0" smtClean="0"/>
              <a:t>3</a:t>
            </a:r>
            <a:r>
              <a:rPr lang="en-US" sz="2000" b="1" dirty="0"/>
              <a:t>. </a:t>
            </a:r>
            <a:r>
              <a:rPr lang="en-US" sz="2000" b="1" dirty="0">
                <a:solidFill>
                  <a:srgbClr val="00B050"/>
                </a:solidFill>
              </a:rPr>
              <a:t>IIMs can also award a PhD </a:t>
            </a:r>
            <a:r>
              <a:rPr lang="en-US" sz="2000" b="1" dirty="0" smtClean="0">
                <a:solidFill>
                  <a:srgbClr val="00B050"/>
                </a:solidFill>
              </a:rPr>
              <a:t>degree.</a:t>
            </a:r>
          </a:p>
          <a:p>
            <a:pPr marL="0" indent="0">
              <a:buNone/>
            </a:pPr>
            <a:r>
              <a:rPr lang="en-US" sz="2000" b="1" dirty="0" smtClean="0"/>
              <a:t>4</a:t>
            </a:r>
            <a:r>
              <a:rPr lang="en-US" sz="2000" b="1" dirty="0"/>
              <a:t>. </a:t>
            </a:r>
            <a:r>
              <a:rPr lang="en-US" sz="2000" b="1" dirty="0" err="1" smtClean="0">
                <a:solidFill>
                  <a:srgbClr val="C00000"/>
                </a:solidFill>
              </a:rPr>
              <a:t>B.Tech</a:t>
            </a:r>
            <a:r>
              <a:rPr lang="en-US" sz="2000" b="1" dirty="0" smtClean="0">
                <a:solidFill>
                  <a:srgbClr val="C00000"/>
                </a:solidFill>
              </a:rPr>
              <a:t> </a:t>
            </a:r>
            <a:r>
              <a:rPr lang="en-US" sz="2000" b="1" dirty="0">
                <a:solidFill>
                  <a:srgbClr val="C00000"/>
                </a:solidFill>
              </a:rPr>
              <a:t>&amp; similar 4/5 year graduates </a:t>
            </a:r>
            <a:r>
              <a:rPr lang="en-US" sz="2000" b="1" dirty="0" smtClean="0">
                <a:solidFill>
                  <a:srgbClr val="C00000"/>
                </a:solidFill>
              </a:rPr>
              <a:t> are eligible.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5</a:t>
            </a:r>
            <a:r>
              <a:rPr lang="en-US" sz="2000" b="1" dirty="0"/>
              <a:t>. </a:t>
            </a:r>
            <a:r>
              <a:rPr lang="en-US" sz="2000" b="1" dirty="0">
                <a:solidFill>
                  <a:srgbClr val="00B050"/>
                </a:solidFill>
              </a:rPr>
              <a:t>CA, CS &amp; even students from Integrated UG &amp; PG </a:t>
            </a:r>
            <a:r>
              <a:rPr lang="en-US" sz="2000" b="1" dirty="0" err="1">
                <a:solidFill>
                  <a:srgbClr val="00B050"/>
                </a:solidFill>
              </a:rPr>
              <a:t>programme</a:t>
            </a:r>
            <a:r>
              <a:rPr lang="en-US" sz="2000" b="1" dirty="0">
                <a:solidFill>
                  <a:srgbClr val="00B050"/>
                </a:solidFill>
              </a:rPr>
              <a:t> </a:t>
            </a:r>
            <a:r>
              <a:rPr lang="en-US" sz="2000" b="1" dirty="0"/>
              <a:t>can apply to </a:t>
            </a:r>
            <a:r>
              <a:rPr lang="en-US" sz="2000" b="1" dirty="0" smtClean="0"/>
              <a:t>IIM.</a:t>
            </a:r>
          </a:p>
          <a:p>
            <a:pPr marL="0" indent="0">
              <a:buNone/>
            </a:pPr>
            <a:r>
              <a:rPr lang="en-US" sz="2000" b="1" dirty="0" smtClean="0"/>
              <a:t>6</a:t>
            </a:r>
            <a:r>
              <a:rPr lang="en-US" sz="2000" b="1" dirty="0"/>
              <a:t>. Students </a:t>
            </a:r>
            <a:r>
              <a:rPr lang="en-US" sz="2000" b="1" dirty="0">
                <a:solidFill>
                  <a:srgbClr val="0070C0"/>
                </a:solidFill>
              </a:rPr>
              <a:t>pursuing their qualifying degree </a:t>
            </a:r>
            <a:r>
              <a:rPr lang="en-US" sz="2000" b="1" dirty="0"/>
              <a:t>can apply to the PhD </a:t>
            </a:r>
            <a:r>
              <a:rPr lang="en-US" sz="2000" b="1" dirty="0" err="1"/>
              <a:t>programme</a:t>
            </a:r>
            <a:r>
              <a:rPr lang="en-US" sz="2000" b="1" dirty="0"/>
              <a:t> of IIM. </a:t>
            </a:r>
            <a:endParaRPr lang="en-US" sz="2000" b="1" dirty="0" smtClean="0"/>
          </a:p>
          <a:p>
            <a:pPr marL="0" indent="0">
              <a:buNone/>
            </a:pPr>
            <a:r>
              <a:rPr lang="en-US" sz="2000" b="1" dirty="0" smtClean="0"/>
              <a:t>7</a:t>
            </a:r>
            <a:r>
              <a:rPr lang="en-US" sz="2000" b="1" dirty="0"/>
              <a:t>. Students from </a:t>
            </a:r>
            <a:r>
              <a:rPr lang="en-US" sz="2000" b="1" dirty="0">
                <a:solidFill>
                  <a:srgbClr val="C00000"/>
                </a:solidFill>
              </a:rPr>
              <a:t>all and any stream</a:t>
            </a:r>
            <a:r>
              <a:rPr lang="en-US" sz="2000" b="1" dirty="0"/>
              <a:t> can apply to the PhD </a:t>
            </a:r>
            <a:r>
              <a:rPr lang="en-US" sz="2000" b="1" dirty="0" err="1"/>
              <a:t>P</a:t>
            </a:r>
            <a:r>
              <a:rPr lang="en-US" sz="2000" b="1" dirty="0" err="1" smtClean="0"/>
              <a:t>rogramme</a:t>
            </a:r>
            <a:r>
              <a:rPr lang="en-US" sz="2000" b="1" dirty="0" smtClean="0"/>
              <a:t> </a:t>
            </a:r>
            <a:r>
              <a:rPr lang="en-US" sz="2000" b="1" dirty="0"/>
              <a:t>of </a:t>
            </a:r>
            <a:r>
              <a:rPr lang="en-US" sz="2000" b="1" dirty="0" smtClean="0"/>
              <a:t>IIM. </a:t>
            </a:r>
          </a:p>
          <a:p>
            <a:pPr marL="0" indent="0">
              <a:buNone/>
            </a:pPr>
            <a:r>
              <a:rPr lang="en-US" sz="2000" b="1" dirty="0" smtClean="0"/>
              <a:t>8</a:t>
            </a:r>
            <a:r>
              <a:rPr lang="en-US" sz="2000" b="1" dirty="0"/>
              <a:t>. There is </a:t>
            </a:r>
            <a:r>
              <a:rPr lang="en-US" sz="2000" b="1" dirty="0">
                <a:solidFill>
                  <a:srgbClr val="FF0000"/>
                </a:solidFill>
              </a:rPr>
              <a:t>no fee </a:t>
            </a:r>
            <a:r>
              <a:rPr lang="en-US" sz="2000" b="1" dirty="0"/>
              <a:t>for the full-time PhD </a:t>
            </a:r>
            <a:r>
              <a:rPr lang="en-US" sz="2000" b="1" dirty="0" err="1"/>
              <a:t>P</a:t>
            </a:r>
            <a:r>
              <a:rPr lang="en-US" sz="2000" b="1" dirty="0" err="1" smtClean="0"/>
              <a:t>rogramme</a:t>
            </a:r>
            <a:r>
              <a:rPr lang="en-US" sz="2000" b="1" dirty="0" smtClean="0"/>
              <a:t> </a:t>
            </a:r>
            <a:r>
              <a:rPr lang="en-US" sz="2000" b="1" dirty="0"/>
              <a:t>at </a:t>
            </a:r>
            <a:r>
              <a:rPr lang="en-US" sz="2000" b="1" dirty="0" smtClean="0"/>
              <a:t>IIM. </a:t>
            </a:r>
          </a:p>
          <a:p>
            <a:pPr marL="0" indent="0">
              <a:buNone/>
            </a:pPr>
            <a:r>
              <a:rPr lang="en-US" sz="2000" b="1" dirty="0" smtClean="0"/>
              <a:t>9</a:t>
            </a:r>
            <a:r>
              <a:rPr lang="en-US" sz="2000" b="1" dirty="0"/>
              <a:t>. A </a:t>
            </a:r>
            <a:r>
              <a:rPr lang="en-US" sz="2000" b="1" dirty="0">
                <a:solidFill>
                  <a:srgbClr val="00B050"/>
                </a:solidFill>
              </a:rPr>
              <a:t>monthly fellowship (stipend) is given</a:t>
            </a:r>
            <a:r>
              <a:rPr lang="en-US" sz="2000" b="1" dirty="0"/>
              <a:t> to all Full-time PhD </a:t>
            </a:r>
            <a:r>
              <a:rPr lang="en-US" sz="2000" b="1" dirty="0" smtClean="0"/>
              <a:t>scholars.</a:t>
            </a:r>
          </a:p>
          <a:p>
            <a:pPr marL="0" indent="0">
              <a:buNone/>
            </a:pPr>
            <a:r>
              <a:rPr lang="en-US" sz="2000" b="1" dirty="0" smtClean="0"/>
              <a:t>10) Except CAT through some other exams like </a:t>
            </a:r>
            <a:r>
              <a:rPr lang="en-US" sz="2000" b="1" dirty="0" smtClean="0">
                <a:solidFill>
                  <a:srgbClr val="FF0000"/>
                </a:solidFill>
              </a:rPr>
              <a:t>UGC-NET, CSIR-UGC NET, GATE </a:t>
            </a:r>
            <a:r>
              <a:rPr lang="en-US" sz="2000" b="1" dirty="0" smtClean="0"/>
              <a:t>students</a:t>
            </a:r>
            <a:endParaRPr lang="en-US" sz="2000" b="1" dirty="0"/>
          </a:p>
          <a:p>
            <a:pPr marL="0" indent="0">
              <a:buNone/>
            </a:pPr>
            <a:r>
              <a:rPr lang="en-US" sz="2000" b="1" dirty="0"/>
              <a:t> </a:t>
            </a:r>
            <a:r>
              <a:rPr lang="en-US" sz="2000" b="1" dirty="0" smtClean="0"/>
              <a:t>      can apply for </a:t>
            </a:r>
            <a:r>
              <a:rPr lang="en-US" sz="2000" b="1" dirty="0" err="1" smtClean="0"/>
              <a:t>P.hD</a:t>
            </a:r>
            <a:r>
              <a:rPr lang="en-US" sz="2000" b="1" dirty="0" smtClean="0"/>
              <a:t> in various IIMs.</a:t>
            </a:r>
          </a:p>
          <a:p>
            <a:pPr marL="0" indent="0">
              <a:buNone/>
            </a:pPr>
            <a:endParaRPr lang="en-IN" sz="2800" b="1" u="sng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en-IN" sz="2800" b="1" u="sng" dirty="0" smtClean="0">
                <a:solidFill>
                  <a:srgbClr val="00B050"/>
                </a:solidFill>
              </a:rPr>
              <a:t>MBA Abroad</a:t>
            </a:r>
            <a:endParaRPr lang="en-IN" sz="2800" b="1" u="sng" dirty="0">
              <a:solidFill>
                <a:srgbClr val="00B050"/>
              </a:solidFill>
            </a:endParaRPr>
          </a:p>
          <a:p>
            <a:pPr marL="0" indent="0" algn="just">
              <a:buNone/>
            </a:pPr>
            <a:r>
              <a:rPr lang="en-US" sz="2000" dirty="0" smtClean="0">
                <a:solidFill>
                  <a:srgbClr val="002060"/>
                </a:solidFill>
              </a:rPr>
              <a:t>To </a:t>
            </a:r>
            <a:r>
              <a:rPr lang="en-US" sz="2000" dirty="0">
                <a:solidFill>
                  <a:srgbClr val="002060"/>
                </a:solidFill>
              </a:rPr>
              <a:t>pursue </a:t>
            </a:r>
            <a:r>
              <a:rPr lang="en-US" sz="2000" b="1" dirty="0">
                <a:solidFill>
                  <a:srgbClr val="002060"/>
                </a:solidFill>
              </a:rPr>
              <a:t>MBA abroad</a:t>
            </a:r>
            <a:r>
              <a:rPr lang="en-US" sz="2000" dirty="0">
                <a:solidFill>
                  <a:srgbClr val="002060"/>
                </a:solidFill>
              </a:rPr>
              <a:t>, candidates have </a:t>
            </a:r>
            <a:r>
              <a:rPr lang="en-US" sz="2000" dirty="0" smtClean="0">
                <a:solidFill>
                  <a:srgbClr val="002060"/>
                </a:solidFill>
              </a:rPr>
              <a:t>to prepare </a:t>
            </a:r>
            <a:r>
              <a:rPr lang="en-US" sz="2000" dirty="0">
                <a:solidFill>
                  <a:srgbClr val="002060"/>
                </a:solidFill>
              </a:rPr>
              <a:t>for Graduate Management Aptitude Test (</a:t>
            </a:r>
            <a:r>
              <a:rPr lang="en-US" sz="2000" b="1" dirty="0">
                <a:solidFill>
                  <a:srgbClr val="002060"/>
                </a:solidFill>
              </a:rPr>
              <a:t>GMAT</a:t>
            </a:r>
            <a:r>
              <a:rPr lang="en-US" sz="2000" dirty="0">
                <a:solidFill>
                  <a:srgbClr val="002060"/>
                </a:solidFill>
              </a:rPr>
              <a:t>) and language proficiency tests Test of English as a Foreign Language </a:t>
            </a:r>
            <a:r>
              <a:rPr lang="en-US" sz="2000" b="1" dirty="0">
                <a:solidFill>
                  <a:srgbClr val="002060"/>
                </a:solidFill>
              </a:rPr>
              <a:t>(TOEFL</a:t>
            </a:r>
            <a:r>
              <a:rPr lang="en-US" sz="2000" dirty="0">
                <a:solidFill>
                  <a:srgbClr val="002060"/>
                </a:solidFill>
              </a:rPr>
              <a:t>) </a:t>
            </a:r>
            <a:r>
              <a:rPr lang="en-US" sz="2000" dirty="0" smtClean="0">
                <a:solidFill>
                  <a:srgbClr val="002060"/>
                </a:solidFill>
              </a:rPr>
              <a:t>and </a:t>
            </a:r>
            <a:r>
              <a:rPr lang="en-US" sz="2000" dirty="0">
                <a:solidFill>
                  <a:srgbClr val="002060"/>
                </a:solidFill>
              </a:rPr>
              <a:t>International English Language Testing System (</a:t>
            </a:r>
            <a:r>
              <a:rPr lang="en-US" sz="2000" b="1" dirty="0">
                <a:solidFill>
                  <a:srgbClr val="002060"/>
                </a:solidFill>
              </a:rPr>
              <a:t>IELTS</a:t>
            </a:r>
            <a:r>
              <a:rPr lang="en-US" sz="2000" dirty="0">
                <a:solidFill>
                  <a:srgbClr val="002060"/>
                </a:solidFill>
              </a:rPr>
              <a:t>) for MBA abroad </a:t>
            </a:r>
            <a:r>
              <a:rPr lang="en-US" sz="2000" dirty="0" smtClean="0">
                <a:solidFill>
                  <a:srgbClr val="002060"/>
                </a:solidFill>
              </a:rPr>
              <a:t>admission.</a:t>
            </a:r>
          </a:p>
          <a:p>
            <a:pPr marL="0" indent="0" algn="just">
              <a:buNone/>
            </a:pPr>
            <a:endParaRPr lang="en-US" sz="2000" dirty="0"/>
          </a:p>
          <a:p>
            <a:pPr marL="0" indent="0" algn="just">
              <a:buNone/>
            </a:pPr>
            <a:r>
              <a:rPr lang="en-US" sz="2000" b="1" dirty="0"/>
              <a:t>Academic qualification for MBA abroad is same as that of domestic </a:t>
            </a:r>
            <a:r>
              <a:rPr lang="en-US" sz="2000" b="1" dirty="0" err="1"/>
              <a:t>programmes</a:t>
            </a:r>
            <a:r>
              <a:rPr lang="en-US" sz="2000" b="1" dirty="0"/>
              <a:t>, i.e. </a:t>
            </a:r>
            <a:r>
              <a:rPr lang="en-US" sz="2000" b="1" dirty="0">
                <a:solidFill>
                  <a:srgbClr val="C00000"/>
                </a:solidFill>
              </a:rPr>
              <a:t>50 per cent aggregate in graduation or equivalent from a </a:t>
            </a:r>
            <a:r>
              <a:rPr lang="en-US" sz="2000" b="1" dirty="0" err="1">
                <a:solidFill>
                  <a:srgbClr val="C00000"/>
                </a:solidFill>
              </a:rPr>
              <a:t>recognised</a:t>
            </a:r>
            <a:r>
              <a:rPr lang="en-US" sz="2000" b="1" dirty="0">
                <a:solidFill>
                  <a:srgbClr val="C00000"/>
                </a:solidFill>
              </a:rPr>
              <a:t> university</a:t>
            </a:r>
            <a:r>
              <a:rPr lang="en-US" sz="2000" b="1" dirty="0"/>
              <a:t>. Work experience of </a:t>
            </a:r>
            <a:r>
              <a:rPr lang="en-US" sz="2000" b="1" dirty="0">
                <a:solidFill>
                  <a:srgbClr val="FF0000"/>
                </a:solidFill>
              </a:rPr>
              <a:t>three to five years </a:t>
            </a:r>
            <a:r>
              <a:rPr lang="en-US" sz="2000" b="1" dirty="0"/>
              <a:t>is required for most of the MBA courses </a:t>
            </a:r>
            <a:r>
              <a:rPr lang="en-US" sz="2000" b="1" dirty="0" smtClean="0"/>
              <a:t>abroad.</a:t>
            </a:r>
          </a:p>
          <a:p>
            <a:pPr marL="0" indent="0">
              <a:buNone/>
            </a:pPr>
            <a:endParaRPr lang="en-US" sz="2000" b="1" dirty="0"/>
          </a:p>
          <a:p>
            <a:pPr marL="0" indent="0">
              <a:buNone/>
            </a:pPr>
            <a:endParaRPr lang="en-IN" sz="2000" b="1" dirty="0"/>
          </a:p>
        </p:txBody>
      </p:sp>
    </p:spTree>
    <p:extLst>
      <p:ext uri="{BB962C8B-B14F-4D97-AF65-F5344CB8AC3E}">
        <p14:creationId xmlns:p14="http://schemas.microsoft.com/office/powerpoint/2010/main" xmlns="" val="11163980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72381"/>
            <a:ext cx="8784976" cy="78492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dirty="0" smtClean="0"/>
              <a:t>			</a:t>
            </a:r>
            <a:r>
              <a:rPr lang="en-IN" dirty="0" smtClean="0"/>
              <a:t>          </a:t>
            </a:r>
            <a:r>
              <a:rPr lang="en-IN" b="1" u="sng" dirty="0" smtClean="0">
                <a:solidFill>
                  <a:srgbClr val="FF0000"/>
                </a:solidFill>
              </a:rPr>
              <a:t>Prelims</a:t>
            </a:r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 smtClean="0"/>
          </a:p>
          <a:p>
            <a:pPr marL="0" indent="0">
              <a:buNone/>
            </a:pPr>
            <a:r>
              <a:rPr lang="en-IN" sz="2000" dirty="0" smtClean="0"/>
              <a:t>				</a:t>
            </a:r>
            <a:r>
              <a:rPr lang="en-IN" sz="2800" b="1" u="sng" dirty="0" smtClean="0">
                <a:solidFill>
                  <a:schemeClr val="tx2">
                    <a:lumMod val="75000"/>
                  </a:schemeClr>
                </a:solidFill>
              </a:rPr>
              <a:t>Mains</a:t>
            </a:r>
          </a:p>
          <a:p>
            <a:pPr marL="0" indent="0">
              <a:buNone/>
            </a:pPr>
            <a:endParaRPr lang="en-IN" sz="2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8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8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800" b="1" u="sng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8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000" b="1" u="sng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				</a:t>
            </a:r>
            <a:endParaRPr lang="en-IN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52355326"/>
              </p:ext>
            </p:extLst>
          </p:nvPr>
        </p:nvGraphicFramePr>
        <p:xfrm>
          <a:off x="1475656" y="792463"/>
          <a:ext cx="6096000" cy="1535032"/>
        </p:xfrm>
        <a:graphic>
          <a:graphicData uri="http://schemas.openxmlformats.org/drawingml/2006/table">
            <a:tbl>
              <a:tblPr firstRow="1" bandRow="1">
                <a:tableStyleId>{BDBED569-4797-4DF1-A0F4-6AAB3CD982D8}</a:tableStyleId>
              </a:tblPr>
              <a:tblGrid>
                <a:gridCol w="2831976"/>
                <a:gridCol w="1728192"/>
                <a:gridCol w="1535832"/>
              </a:tblGrid>
              <a:tr h="51247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                 Paper</a:t>
                      </a:r>
                      <a:endParaRPr lang="en-IN" sz="18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       Marks</a:t>
                      </a:r>
                      <a:endParaRPr lang="en-IN" sz="18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       Time</a:t>
                      </a:r>
                      <a:endParaRPr lang="en-IN" sz="1800" dirty="0"/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89483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Paper-1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          200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     2 Hours</a:t>
                      </a:r>
                      <a:endParaRPr lang="en-IN" sz="1800" dirty="0"/>
                    </a:p>
                  </a:txBody>
                  <a:tcPr/>
                </a:tc>
              </a:tr>
              <a:tr h="633071">
                <a:tc>
                  <a:txBody>
                    <a:bodyPr/>
                    <a:lstStyle/>
                    <a:p>
                      <a:r>
                        <a:rPr lang="en-IN" sz="1800" dirty="0" smtClean="0">
                          <a:solidFill>
                            <a:srgbClr val="FF0000"/>
                          </a:solidFill>
                        </a:rPr>
                        <a:t>Paper-2 (qualifying)(33%)</a:t>
                      </a:r>
                      <a:endParaRPr lang="en-IN" sz="1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          200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     2 Hours</a:t>
                      </a:r>
                      <a:endParaRPr lang="en-IN" sz="18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976042515"/>
              </p:ext>
            </p:extLst>
          </p:nvPr>
        </p:nvGraphicFramePr>
        <p:xfrm>
          <a:off x="467545" y="3024709"/>
          <a:ext cx="8352928" cy="4499677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9383"/>
                <a:gridCol w="2988662"/>
                <a:gridCol w="1822071"/>
                <a:gridCol w="1193275"/>
                <a:gridCol w="969537"/>
              </a:tblGrid>
              <a:tr h="50405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b="1" dirty="0" smtClean="0"/>
                        <a:t>Paper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Name of the Paper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Nature of Paper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 Marks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Time</a:t>
                      </a:r>
                      <a:endParaRPr lang="en-IN" sz="1800" dirty="0"/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Paper-A 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Compulsory Indian Language</a:t>
                      </a:r>
                      <a:endParaRPr lang="en-IN" sz="2000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r>
                        <a:rPr lang="en-IN" sz="1800" b="1" i="0" kern="1200" dirty="0" smtClean="0">
                          <a:solidFill>
                            <a:srgbClr val="0070C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QUALIFYING NATURE</a:t>
                      </a:r>
                      <a:endParaRPr lang="en-IN" sz="1800" b="1" dirty="0">
                        <a:solidFill>
                          <a:srgbClr val="0070C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 Hours</a:t>
                      </a:r>
                      <a:endParaRPr lang="en-IN" sz="1800" dirty="0"/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Paper-B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English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300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Hours</a:t>
                      </a:r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ESSAY</a:t>
                      </a:r>
                      <a:endParaRPr lang="en-IN" sz="1800" dirty="0"/>
                    </a:p>
                  </a:txBody>
                  <a:tcPr/>
                </a:tc>
                <a:tc rowSpan="7">
                  <a:txBody>
                    <a:bodyPr/>
                    <a:lstStyle/>
                    <a:p>
                      <a:endParaRPr lang="en-IN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IN" sz="1800" b="0" i="0" kern="1200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IN" sz="1800" b="1" i="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MERIT RANKING NATURE</a:t>
                      </a:r>
                      <a:endParaRPr lang="en-IN" sz="1800" b="1" dirty="0">
                        <a:solidFill>
                          <a:srgbClr val="00206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250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Hours</a:t>
                      </a:r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Paper-II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Studies I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250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Hours</a:t>
                      </a:r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Paper-III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Studies II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250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Hours</a:t>
                      </a:r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Paper-IV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Studies III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250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Hours</a:t>
                      </a:r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Paper-V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General Studies IV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250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Hours</a:t>
                      </a:r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Paper-VI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Optional Paper I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250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Hours</a:t>
                      </a:r>
                    </a:p>
                  </a:txBody>
                  <a:tcPr/>
                </a:tc>
              </a:tr>
              <a:tr h="40331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Paper-VII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Optional Paper II</a:t>
                      </a:r>
                      <a:endParaRPr lang="en-IN" sz="18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N" sz="1800" dirty="0" smtClean="0"/>
                        <a:t>250</a:t>
                      </a:r>
                      <a:endParaRPr lang="en-IN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800" dirty="0" smtClean="0"/>
                        <a:t>3 Hours</a:t>
                      </a:r>
                    </a:p>
                  </a:txBody>
                  <a:tcPr/>
                </a:tc>
              </a:tr>
              <a:tr h="329687">
                <a:tc gridSpan="3">
                  <a:txBody>
                    <a:bodyPr/>
                    <a:lstStyle/>
                    <a:p>
                      <a:r>
                        <a:rPr lang="en-IN" sz="1800" b="1" dirty="0" smtClean="0">
                          <a:solidFill>
                            <a:srgbClr val="002060"/>
                          </a:solidFill>
                        </a:rPr>
                        <a:t>                                                     Total</a:t>
                      </a:r>
                      <a:endParaRPr lang="en-IN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r>
                        <a:rPr lang="en-IN" sz="1800" dirty="0" smtClean="0"/>
                        <a:t>              </a:t>
                      </a:r>
                      <a:r>
                        <a:rPr lang="en-IN" sz="1800" b="1" dirty="0" smtClean="0">
                          <a:solidFill>
                            <a:srgbClr val="002060"/>
                          </a:solidFill>
                        </a:rPr>
                        <a:t>1750</a:t>
                      </a:r>
                      <a:endParaRPr lang="en-IN" sz="1800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IN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187512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179512" y="144389"/>
            <a:ext cx="8856984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2000" dirty="0" smtClean="0"/>
              <a:t>10) What is the full form of CAPF ?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a) </a:t>
            </a:r>
            <a:r>
              <a:rPr lang="en-IN" sz="2000" b="1" dirty="0"/>
              <a:t>Central Armed Police </a:t>
            </a:r>
            <a:r>
              <a:rPr lang="en-IN" sz="2000" b="1" dirty="0" smtClean="0"/>
              <a:t>Force		</a:t>
            </a:r>
            <a:r>
              <a:rPr lang="en-IN" sz="2000" dirty="0" smtClean="0"/>
              <a:t>b) </a:t>
            </a:r>
            <a:r>
              <a:rPr lang="en-IN" sz="2000" dirty="0"/>
              <a:t>Central Armed </a:t>
            </a:r>
            <a:r>
              <a:rPr lang="en-IN" sz="2000" dirty="0" smtClean="0"/>
              <a:t>Public Force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   c) </a:t>
            </a:r>
            <a:r>
              <a:rPr lang="en-IN" sz="2000" dirty="0"/>
              <a:t>Central </a:t>
            </a:r>
            <a:r>
              <a:rPr lang="en-IN" sz="2000" dirty="0" smtClean="0"/>
              <a:t>Artificial </a:t>
            </a:r>
            <a:r>
              <a:rPr lang="en-IN" sz="2000" dirty="0"/>
              <a:t>Police </a:t>
            </a:r>
            <a:r>
              <a:rPr lang="en-IN" sz="2000" dirty="0" smtClean="0"/>
              <a:t>Force		d) None of these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11) </a:t>
            </a:r>
            <a:r>
              <a:rPr lang="en-US" sz="2000" dirty="0"/>
              <a:t>The CAPF examination is conducted to recruit Assistant </a:t>
            </a:r>
            <a:r>
              <a:rPr lang="en-US" sz="2000" dirty="0" smtClean="0"/>
              <a:t>Commandant(AC) which</a:t>
            </a:r>
          </a:p>
          <a:p>
            <a:pPr marL="0" indent="0">
              <a:buNone/>
            </a:pPr>
            <a:r>
              <a:rPr lang="en-US" sz="2000" dirty="0"/>
              <a:t> </a:t>
            </a:r>
            <a:r>
              <a:rPr lang="en-US" sz="2000" dirty="0" smtClean="0"/>
              <a:t>        is a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a) Group C service			b) </a:t>
            </a:r>
            <a:r>
              <a:rPr lang="en-US" sz="2000" dirty="0"/>
              <a:t>Group </a:t>
            </a:r>
            <a:r>
              <a:rPr lang="en-US" sz="2000" dirty="0" smtClean="0"/>
              <a:t>B service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</a:t>
            </a:r>
            <a:r>
              <a:rPr lang="en-US" sz="2000" b="1" dirty="0"/>
              <a:t>Group A </a:t>
            </a:r>
            <a:r>
              <a:rPr lang="en-US" sz="2000" b="1" dirty="0" smtClean="0"/>
              <a:t>service</a:t>
            </a:r>
            <a:r>
              <a:rPr lang="en-US" sz="2000" dirty="0" smtClean="0"/>
              <a:t>			d) </a:t>
            </a:r>
            <a:r>
              <a:rPr lang="en-US" sz="2000" dirty="0"/>
              <a:t>Group D</a:t>
            </a:r>
            <a:r>
              <a:rPr lang="en-US" sz="2000" dirty="0" smtClean="0"/>
              <a:t> service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12)  The upper  age  limit of </a:t>
            </a:r>
            <a:r>
              <a:rPr lang="en-IN" sz="2000" dirty="0" smtClean="0"/>
              <a:t>UPSC-CAPF </a:t>
            </a:r>
            <a:r>
              <a:rPr lang="en-IN" sz="2000" dirty="0"/>
              <a:t>AC </a:t>
            </a:r>
            <a:r>
              <a:rPr lang="en-IN" sz="2000" dirty="0" smtClean="0"/>
              <a:t>exam is </a:t>
            </a:r>
          </a:p>
          <a:p>
            <a:pPr marL="0" indent="0">
              <a:buNone/>
            </a:pPr>
            <a:r>
              <a:rPr lang="en-US" sz="2000" dirty="0" smtClean="0"/>
              <a:t>	a) 27 years 				b) </a:t>
            </a:r>
            <a:r>
              <a:rPr lang="en-US" sz="2000" b="1" dirty="0" smtClean="0"/>
              <a:t>25 years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28 years				d) 30 years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 smtClean="0"/>
              <a:t>13) How many stages are there in </a:t>
            </a:r>
            <a:r>
              <a:rPr lang="en-IN" sz="2000" dirty="0"/>
              <a:t>UPSC CAPF AC </a:t>
            </a:r>
            <a:r>
              <a:rPr lang="en-IN" sz="2000" dirty="0" smtClean="0"/>
              <a:t>exam ?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a) </a:t>
            </a:r>
            <a:r>
              <a:rPr lang="en-IN" sz="2000" b="1" dirty="0" smtClean="0"/>
              <a:t>3</a:t>
            </a:r>
            <a:r>
              <a:rPr lang="en-IN" sz="2000" dirty="0" smtClean="0"/>
              <a:t>					b) 2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4					d) 1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14) When UPSC </a:t>
            </a:r>
            <a:r>
              <a:rPr lang="en-IN" sz="2000" dirty="0"/>
              <a:t>CAPF AC </a:t>
            </a:r>
            <a:r>
              <a:rPr lang="en-IN" sz="2000" dirty="0" smtClean="0"/>
              <a:t>exam conducted ?</a:t>
            </a:r>
            <a:endParaRPr lang="en-US" sz="2000" dirty="0" smtClean="0"/>
          </a:p>
          <a:p>
            <a:pPr marL="0" indent="0">
              <a:buNone/>
            </a:pPr>
            <a:r>
              <a:rPr lang="en-US" sz="2000" dirty="0" smtClean="0"/>
              <a:t>	a) </a:t>
            </a:r>
            <a:r>
              <a:rPr lang="en-US" sz="2000" b="1" dirty="0" smtClean="0"/>
              <a:t>August</a:t>
            </a:r>
            <a:r>
              <a:rPr lang="en-US" sz="2000" dirty="0" smtClean="0"/>
              <a:t> 				b) September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April					d) June</a:t>
            </a:r>
            <a:r>
              <a:rPr lang="en-US" sz="2000" dirty="0"/>
              <a:t>	</a:t>
            </a: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2503672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9"/>
            <a:ext cx="8856984" cy="76328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000" dirty="0" smtClean="0"/>
              <a:t>15) How many forces are there in CAPF ?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a) </a:t>
            </a:r>
            <a:r>
              <a:rPr lang="en-IN" sz="2000" b="1" dirty="0" smtClean="0"/>
              <a:t>7</a:t>
            </a:r>
            <a:r>
              <a:rPr lang="en-IN" sz="2000" dirty="0" smtClean="0"/>
              <a:t>					b) 8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5					d) 6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16) What is the full form of CDS ?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a) </a:t>
            </a:r>
            <a:r>
              <a:rPr lang="en-IN" sz="2000" b="1" dirty="0"/>
              <a:t>Combined Defence </a:t>
            </a:r>
            <a:r>
              <a:rPr lang="en-IN" sz="2000" b="1" dirty="0" smtClean="0"/>
              <a:t>Services</a:t>
            </a:r>
            <a:r>
              <a:rPr lang="en-IN" sz="2000" dirty="0" smtClean="0"/>
              <a:t>		b) Central Defence System</a:t>
            </a:r>
          </a:p>
          <a:p>
            <a:pPr marL="0" indent="0">
              <a:buNone/>
            </a:pPr>
            <a:r>
              <a:rPr lang="en-IN" sz="2000" dirty="0"/>
              <a:t> </a:t>
            </a:r>
            <a:r>
              <a:rPr lang="en-IN" sz="2000" dirty="0" smtClean="0"/>
              <a:t>  c) Control Defence System		d) None of these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17) </a:t>
            </a:r>
            <a:r>
              <a:rPr lang="en-US" sz="2000" dirty="0"/>
              <a:t>Which advisory body conducts </a:t>
            </a:r>
            <a:r>
              <a:rPr lang="en-US" sz="2000" dirty="0" smtClean="0"/>
              <a:t>CDS </a:t>
            </a:r>
            <a:r>
              <a:rPr lang="en-US" sz="2000" dirty="0"/>
              <a:t>exam?</a:t>
            </a:r>
            <a:r>
              <a:rPr lang="en-IN" sz="2000" dirty="0"/>
              <a:t>	</a:t>
            </a:r>
            <a:endParaRPr lang="en-IN" sz="2000" dirty="0" smtClean="0"/>
          </a:p>
          <a:p>
            <a:pPr marL="0" indent="0">
              <a:buNone/>
            </a:pPr>
            <a:r>
              <a:rPr lang="en-IN" sz="2000"/>
              <a:t>	</a:t>
            </a:r>
            <a:r>
              <a:rPr lang="en-IN" sz="2000" smtClean="0"/>
              <a:t>a</a:t>
            </a:r>
            <a:r>
              <a:rPr lang="en-IN" sz="2000" dirty="0" smtClean="0"/>
              <a:t>) </a:t>
            </a:r>
            <a:r>
              <a:rPr lang="en-IN" sz="2000" b="1" dirty="0" smtClean="0"/>
              <a:t>UPSC </a:t>
            </a:r>
            <a:r>
              <a:rPr lang="en-IN" sz="2000" dirty="0" smtClean="0"/>
              <a:t>			</a:t>
            </a:r>
            <a:r>
              <a:rPr lang="en-IN" sz="2000" smtClean="0"/>
              <a:t>		b</a:t>
            </a:r>
            <a:r>
              <a:rPr lang="en-IN" sz="2000" dirty="0" smtClean="0"/>
              <a:t>) Self organisation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IMA 					c) Indian navy 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18) How many times the CDS exam conducted in a year ?</a:t>
            </a:r>
          </a:p>
          <a:p>
            <a:pPr marL="0" indent="0">
              <a:buNone/>
            </a:pPr>
            <a:r>
              <a:rPr lang="en-IN" sz="2000" dirty="0"/>
              <a:t>	a</a:t>
            </a:r>
            <a:r>
              <a:rPr lang="en-IN" sz="2000" dirty="0" smtClean="0"/>
              <a:t>) one 					b) </a:t>
            </a:r>
            <a:r>
              <a:rPr lang="en-IN" sz="2000" b="1" dirty="0" smtClean="0"/>
              <a:t>two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three					d) four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19) How many services are offered through CDS exam ?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a) 5					b) 3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</a:t>
            </a:r>
            <a:r>
              <a:rPr lang="en-IN" sz="2000" b="1" dirty="0" smtClean="0"/>
              <a:t>4</a:t>
            </a:r>
            <a:r>
              <a:rPr lang="en-IN" sz="2000" dirty="0" smtClean="0"/>
              <a:t>					d) 2</a:t>
            </a:r>
          </a:p>
          <a:p>
            <a:pPr marL="0" indent="0">
              <a:buNone/>
            </a:pPr>
            <a:r>
              <a:rPr lang="en-IN" sz="2000" b="1" dirty="0" smtClean="0">
                <a:solidFill>
                  <a:srgbClr val="FF0000"/>
                </a:solidFill>
              </a:rPr>
              <a:t>**</a:t>
            </a:r>
            <a:r>
              <a:rPr lang="en-IN" sz="2000" dirty="0" smtClean="0">
                <a:solidFill>
                  <a:srgbClr val="FF0000"/>
                </a:solidFill>
              </a:rPr>
              <a:t>CDS exam conducted </a:t>
            </a:r>
            <a:r>
              <a:rPr lang="en-US" sz="2000" dirty="0">
                <a:solidFill>
                  <a:srgbClr val="FF0000"/>
                </a:solidFill>
              </a:rPr>
              <a:t>for recruitment of Commissioned Officers in the </a:t>
            </a:r>
            <a:r>
              <a:rPr lang="en-US" sz="2000" b="1" dirty="0">
                <a:solidFill>
                  <a:srgbClr val="FF0000"/>
                </a:solidFill>
              </a:rPr>
              <a:t>Indian Military </a:t>
            </a:r>
            <a:r>
              <a:rPr lang="en-US" sz="2000" b="1" dirty="0" smtClean="0">
                <a:solidFill>
                  <a:srgbClr val="FF0000"/>
                </a:solidFill>
              </a:rPr>
              <a:t>Academy(IMA)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b="1" dirty="0">
                <a:solidFill>
                  <a:srgbClr val="FF0000"/>
                </a:solidFill>
              </a:rPr>
              <a:t>Officers Training </a:t>
            </a:r>
            <a:r>
              <a:rPr lang="en-US" sz="2000" b="1" dirty="0" smtClean="0">
                <a:solidFill>
                  <a:srgbClr val="FF0000"/>
                </a:solidFill>
              </a:rPr>
              <a:t>Academy(OTA)</a:t>
            </a:r>
            <a:r>
              <a:rPr lang="en-US" sz="2000" dirty="0" smtClean="0">
                <a:solidFill>
                  <a:srgbClr val="FF0000"/>
                </a:solidFill>
              </a:rPr>
              <a:t>, </a:t>
            </a:r>
            <a:r>
              <a:rPr lang="en-US" sz="2000" b="1" dirty="0">
                <a:solidFill>
                  <a:srgbClr val="FF0000"/>
                </a:solidFill>
              </a:rPr>
              <a:t>Indian Naval Academy </a:t>
            </a:r>
            <a:r>
              <a:rPr lang="en-US" sz="2000" b="1" dirty="0" smtClean="0">
                <a:solidFill>
                  <a:srgbClr val="FF0000"/>
                </a:solidFill>
              </a:rPr>
              <a:t>(INA)</a:t>
            </a:r>
            <a:r>
              <a:rPr lang="en-US" sz="2000" dirty="0" smtClean="0">
                <a:solidFill>
                  <a:srgbClr val="FF0000"/>
                </a:solidFill>
              </a:rPr>
              <a:t>and </a:t>
            </a:r>
            <a:r>
              <a:rPr lang="en-US" sz="2000" b="1" dirty="0">
                <a:solidFill>
                  <a:srgbClr val="FF0000"/>
                </a:solidFill>
              </a:rPr>
              <a:t>Indian Air Force </a:t>
            </a:r>
            <a:r>
              <a:rPr lang="en-US" sz="2000" b="1" dirty="0" smtClean="0">
                <a:solidFill>
                  <a:srgbClr val="FF0000"/>
                </a:solidFill>
              </a:rPr>
              <a:t>Academy(IAF)</a:t>
            </a:r>
            <a:r>
              <a:rPr lang="en-US" sz="2000" dirty="0" smtClean="0">
                <a:solidFill>
                  <a:srgbClr val="FF0000"/>
                </a:solidFill>
              </a:rPr>
              <a:t>.</a:t>
            </a:r>
            <a:endParaRPr lang="en-I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2544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79512" y="144390"/>
            <a:ext cx="8784976" cy="756084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IN" sz="2000" dirty="0" smtClean="0"/>
              <a:t>20) </a:t>
            </a:r>
            <a:r>
              <a:rPr lang="en-US" sz="2000" dirty="0"/>
              <a:t>How many stages are there in </a:t>
            </a:r>
            <a:r>
              <a:rPr lang="en-IN" sz="2000" dirty="0"/>
              <a:t>UPSC </a:t>
            </a:r>
            <a:r>
              <a:rPr lang="en-IN" sz="2000" dirty="0" smtClean="0"/>
              <a:t>CDS </a:t>
            </a:r>
            <a:r>
              <a:rPr lang="en-IN" sz="2000" dirty="0"/>
              <a:t>exam ?</a:t>
            </a:r>
          </a:p>
          <a:p>
            <a:pPr marL="0" indent="0">
              <a:buNone/>
            </a:pPr>
            <a:r>
              <a:rPr lang="en-IN" sz="2000" dirty="0"/>
              <a:t>	a) </a:t>
            </a:r>
            <a:r>
              <a:rPr lang="en-IN" sz="2000" b="1" dirty="0"/>
              <a:t>3</a:t>
            </a:r>
            <a:r>
              <a:rPr lang="en-IN" sz="2000" dirty="0"/>
              <a:t>				</a:t>
            </a:r>
            <a:r>
              <a:rPr lang="en-IN" sz="2000" dirty="0" smtClean="0"/>
              <a:t>b</a:t>
            </a:r>
            <a:r>
              <a:rPr lang="en-IN" sz="2000" dirty="0"/>
              <a:t>) </a:t>
            </a:r>
            <a:r>
              <a:rPr lang="en-IN" sz="2000" b="1" dirty="0" smtClean="0"/>
              <a:t>2 (</a:t>
            </a:r>
            <a:r>
              <a:rPr lang="en-US" sz="2000" b="1" dirty="0"/>
              <a:t>written </a:t>
            </a:r>
            <a:r>
              <a:rPr lang="en-US" sz="2000" b="1" dirty="0" smtClean="0"/>
              <a:t>exam </a:t>
            </a:r>
            <a:r>
              <a:rPr lang="en-US" sz="2000" dirty="0" smtClean="0"/>
              <a:t>and</a:t>
            </a:r>
            <a:r>
              <a:rPr lang="en-US" sz="2000" b="1" dirty="0" smtClean="0"/>
              <a:t> </a:t>
            </a:r>
            <a:r>
              <a:rPr lang="en-US" sz="2000" b="1" dirty="0"/>
              <a:t>SSB </a:t>
            </a:r>
            <a:r>
              <a:rPr lang="en-US" sz="2000" b="1" dirty="0" smtClean="0"/>
              <a:t>Interview</a:t>
            </a:r>
            <a:r>
              <a:rPr lang="en-IN" sz="2000" b="1" dirty="0" smtClean="0"/>
              <a:t>)</a:t>
            </a:r>
            <a:endParaRPr lang="en-IN" sz="2000" b="1" dirty="0"/>
          </a:p>
          <a:p>
            <a:pPr marL="0" indent="0">
              <a:buNone/>
            </a:pPr>
            <a:r>
              <a:rPr lang="en-IN" sz="2000" dirty="0"/>
              <a:t>	c) 4				</a:t>
            </a:r>
            <a:r>
              <a:rPr lang="en-IN" sz="2000" dirty="0" smtClean="0"/>
              <a:t>d</a:t>
            </a:r>
            <a:r>
              <a:rPr lang="en-IN" sz="2000" dirty="0"/>
              <a:t>) </a:t>
            </a:r>
            <a:r>
              <a:rPr lang="en-IN" sz="2000" dirty="0" smtClean="0"/>
              <a:t>1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21) Does </a:t>
            </a:r>
            <a:r>
              <a:rPr lang="en-IN" sz="2000" b="1" dirty="0"/>
              <a:t>Indian Forest Service</a:t>
            </a:r>
            <a:r>
              <a:rPr lang="en-IN" sz="2000" dirty="0"/>
              <a:t> (</a:t>
            </a:r>
            <a:r>
              <a:rPr lang="en-IN" sz="2000" b="1" dirty="0" err="1" smtClean="0"/>
              <a:t>IFoS</a:t>
            </a:r>
            <a:r>
              <a:rPr lang="en-IN" sz="2000" dirty="0" smtClean="0"/>
              <a:t>)  belong to All </a:t>
            </a:r>
            <a:r>
              <a:rPr lang="en-IN" sz="2000" dirty="0"/>
              <a:t>I</a:t>
            </a:r>
            <a:r>
              <a:rPr lang="en-IN" sz="2000" dirty="0" smtClean="0"/>
              <a:t>ndia service ?</a:t>
            </a:r>
          </a:p>
          <a:p>
            <a:pPr marL="0" indent="0">
              <a:buNone/>
            </a:pPr>
            <a:r>
              <a:rPr lang="en-IN" sz="2000" dirty="0" smtClean="0"/>
              <a:t>	a) </a:t>
            </a:r>
            <a:r>
              <a:rPr lang="en-IN" sz="2000" b="1" dirty="0" smtClean="0"/>
              <a:t>Yes</a:t>
            </a:r>
            <a:r>
              <a:rPr lang="en-IN" sz="2000" dirty="0" smtClean="0"/>
              <a:t> 				b) No</a:t>
            </a:r>
            <a:r>
              <a:rPr lang="en-IN" sz="2000" dirty="0"/>
              <a:t>	</a:t>
            </a: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22) Eligibility for CDS age limit (GS category)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a) </a:t>
            </a:r>
            <a:r>
              <a:rPr lang="en-IN" sz="2000" b="1" dirty="0" smtClean="0"/>
              <a:t>below 25 years</a:t>
            </a:r>
            <a:r>
              <a:rPr lang="en-IN" sz="2000" dirty="0" smtClean="0"/>
              <a:t>			b) above 25 years 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max 22 years				d) 30 years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23) </a:t>
            </a:r>
            <a:r>
              <a:rPr lang="en-US" sz="2000" dirty="0"/>
              <a:t>Which of the following service doesn't</a:t>
            </a:r>
            <a:r>
              <a:rPr lang="en-IN" sz="2000" dirty="0" smtClean="0"/>
              <a:t> belong to  All </a:t>
            </a:r>
            <a:r>
              <a:rPr lang="en-IN" sz="2000" dirty="0"/>
              <a:t>I</a:t>
            </a:r>
            <a:r>
              <a:rPr lang="en-IN" sz="2000" dirty="0" smtClean="0"/>
              <a:t>ndia services ? 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a) IAS 					b) IPS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</a:t>
            </a:r>
            <a:r>
              <a:rPr lang="en-IN" sz="2000" b="1" dirty="0" smtClean="0"/>
              <a:t>IRS</a:t>
            </a:r>
            <a:r>
              <a:rPr lang="en-IN" sz="2000" dirty="0" smtClean="0"/>
              <a:t> 					d) </a:t>
            </a:r>
            <a:r>
              <a:rPr lang="en-IN" sz="2000" dirty="0" err="1" smtClean="0"/>
              <a:t>IFoS</a:t>
            </a:r>
            <a:endParaRPr lang="en-IN" sz="2000" dirty="0" smtClean="0"/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r>
              <a:rPr lang="en-IN" sz="2000" dirty="0" smtClean="0"/>
              <a:t>24) How many papers are there in UPSC-CSE prelims ?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a) </a:t>
            </a:r>
            <a:r>
              <a:rPr lang="en-IN" sz="2000" b="1" dirty="0" smtClean="0"/>
              <a:t>2</a:t>
            </a:r>
            <a:r>
              <a:rPr lang="en-IN" sz="2000" dirty="0" smtClean="0"/>
              <a:t>				b) 3</a:t>
            </a:r>
          </a:p>
          <a:p>
            <a:pPr marL="0" indent="0">
              <a:buNone/>
            </a:pPr>
            <a:r>
              <a:rPr lang="en-IN" sz="2000" dirty="0"/>
              <a:t>	</a:t>
            </a:r>
            <a:r>
              <a:rPr lang="en-IN" sz="2000" dirty="0" smtClean="0"/>
              <a:t>c) 1				d) 4</a:t>
            </a:r>
          </a:p>
          <a:p>
            <a:pPr marL="0" indent="0">
              <a:buNone/>
            </a:pPr>
            <a:r>
              <a:rPr lang="en-IN" sz="2000" dirty="0" smtClean="0"/>
              <a:t>25) </a:t>
            </a:r>
            <a:r>
              <a:rPr lang="en-US" sz="2000" dirty="0"/>
              <a:t>H</a:t>
            </a:r>
            <a:r>
              <a:rPr lang="en-US" sz="2000" dirty="0" smtClean="0"/>
              <a:t>ow many</a:t>
            </a:r>
            <a:r>
              <a:rPr lang="en-US" sz="2000" dirty="0"/>
              <a:t> optional </a:t>
            </a:r>
            <a:r>
              <a:rPr lang="en-US" sz="2000" dirty="0" smtClean="0"/>
              <a:t>subjects are offered by UPSC?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a) 47				b) </a:t>
            </a:r>
            <a:r>
              <a:rPr lang="en-US" sz="2000" b="1" dirty="0" smtClean="0"/>
              <a:t>48</a:t>
            </a:r>
          </a:p>
          <a:p>
            <a:pPr marL="0" indent="0">
              <a:buNone/>
            </a:pPr>
            <a:r>
              <a:rPr lang="en-US" sz="2000" dirty="0"/>
              <a:t>	</a:t>
            </a:r>
            <a:r>
              <a:rPr lang="en-US" sz="2000" dirty="0" smtClean="0"/>
              <a:t>c) 45				d) 44</a:t>
            </a:r>
            <a:endParaRPr lang="en-IN" sz="2000" dirty="0"/>
          </a:p>
          <a:p>
            <a:pPr marL="0" indent="0">
              <a:buNone/>
            </a:pPr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xmlns="" val="3959596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504" y="144389"/>
            <a:ext cx="8928992" cy="76328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600" b="1" u="sng" dirty="0" smtClean="0">
                <a:solidFill>
                  <a:srgbClr val="FF0000"/>
                </a:solidFill>
              </a:rPr>
              <a:t>UPSC calendar for 2023</a:t>
            </a:r>
          </a:p>
          <a:p>
            <a:pPr marL="0" indent="0">
              <a:buNone/>
            </a:pPr>
            <a:endParaRPr lang="en-IN" sz="2000" dirty="0"/>
          </a:p>
          <a:p>
            <a:pPr marL="0" indent="0">
              <a:buNone/>
            </a:pPr>
            <a:endParaRPr lang="en-IN" sz="200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619672" y="936477"/>
            <a:ext cx="5976664" cy="6701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8829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7782</TotalTime>
  <Words>4387</Words>
  <Application>Microsoft Office PowerPoint</Application>
  <PresentationFormat>Custom</PresentationFormat>
  <Paragraphs>1294</Paragraphs>
  <Slides>43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43</vt:i4>
      </vt:variant>
    </vt:vector>
  </HeadingPairs>
  <TitlesOfParts>
    <vt:vector size="4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hp</dc:creator>
  <cp:lastModifiedBy>MGM</cp:lastModifiedBy>
  <cp:revision>165</cp:revision>
  <cp:lastPrinted>2022-08-19T09:13:39Z</cp:lastPrinted>
  <dcterms:created xsi:type="dcterms:W3CDTF">2022-08-14T06:59:51Z</dcterms:created>
  <dcterms:modified xsi:type="dcterms:W3CDTF">2023-04-11T09:12:18Z</dcterms:modified>
</cp:coreProperties>
</file>